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customXml/itemProps18.xml" ContentType="application/vnd.openxmlformats-officedocument.customXmlPropertie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customXml/itemProps14.xml" ContentType="application/vnd.openxmlformats-officedocument.customXmlProperti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customXml/itemProps9.xml" ContentType="application/vnd.openxmlformats-officedocument.customXmlPropertie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19.xml" ContentType="application/vnd.openxmlformats-officedocument.customXmlProperties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customXml/itemProps11.xml" ContentType="application/vnd.openxmlformats-officedocument.customXmlPropertie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customXml/itemProps4.xml" ContentType="application/vnd.openxmlformats-officedocument.customXmlPropertie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customXml/itemProps16.xml" ContentType="application/vnd.openxmlformats-officedocument.customXmlPropertie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customXml/itemProps12.xml" ContentType="application/vnd.openxmlformats-officedocument.customXmlPropertie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20"/>
  </p:sldMasterIdLst>
  <p:notesMasterIdLst>
    <p:notesMasterId r:id="rId26"/>
  </p:notesMasterIdLst>
  <p:handoutMasterIdLst>
    <p:handoutMasterId r:id="rId27"/>
  </p:handoutMasterIdLst>
  <p:sldIdLst>
    <p:sldId id="902" r:id="rId21"/>
    <p:sldId id="934" r:id="rId22"/>
    <p:sldId id="909" r:id="rId23"/>
    <p:sldId id="935" r:id="rId24"/>
    <p:sldId id="898" r:id="rId25"/>
  </p:sldIdLst>
  <p:sldSz cx="12198350" cy="6858000"/>
  <p:notesSz cx="7099300" cy="10234613"/>
  <p:custDataLst>
    <p:custData r:id="rId1"/>
    <p:tags r:id="rId28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DFDFC"/>
    <a:srgbClr val="FDFDFD"/>
    <a:srgbClr val="FDFEFD"/>
    <a:srgbClr val="FEFDFD"/>
    <a:srgbClr val="FEFEFD"/>
    <a:srgbClr val="FEFEFE"/>
    <a:srgbClr val="FEFFFE"/>
    <a:srgbClr val="FFFEFE"/>
    <a:srgbClr val="FFFFFE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8068" autoAdjust="0"/>
  </p:normalViewPr>
  <p:slideViewPr>
    <p:cSldViewPr snapToObjects="1" showGuides="1">
      <p:cViewPr>
        <p:scale>
          <a:sx n="90" d="100"/>
          <a:sy n="90" d="100"/>
        </p:scale>
        <p:origin x="-186" y="-78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pos="395"/>
        <p:guide pos="3842"/>
        <p:guide pos="3933"/>
        <p:guide pos="7380"/>
        <p:guide pos="5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2982" y="12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tags" Target="tags/tag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fld id="{D3BDDBB2-9557-45F7-A460-210DD171D703}" type="datetime1">
              <a:rPr lang="ru-RU" smtClean="0">
                <a:latin typeface="Arial" pitchFamily="34" charset="0"/>
              </a:rPr>
              <a:pPr/>
              <a:t>25.09.2018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441737D3-00DB-4588-B518-075E3A1C2F06}" type="datetime1">
              <a:rPr lang="ru-RU" smtClean="0"/>
              <a:pPr/>
              <a:t>25.09.2018</a:t>
            </a:fld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1737D3-00DB-4588-B518-075E3A1C2F06}" type="datetime1">
              <a:rPr lang="ru-RU" smtClean="0"/>
              <a:pPr/>
              <a:t>25.09.2018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1737D3-00DB-4588-B518-075E3A1C2F06}" type="datetime1">
              <a:rPr lang="ru-RU" smtClean="0"/>
              <a:pPr/>
              <a:t>25.09.2018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2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E3CA87F-67DA-42B9-9BA0-FA705BDCCE76}" type="datetime1">
              <a:rPr lang="ru-RU" smtClean="0"/>
              <a:pPr/>
              <a:t>25.09.2018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3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78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E3CA87F-67DA-42B9-9BA0-FA705BDCCE76}" type="datetime1">
              <a:rPr lang="ru-RU" smtClean="0"/>
              <a:pPr/>
              <a:t>25.09.2018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4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78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753EA9-0F95-40F9-8CC4-FBDB8DC7B10E}" type="datetime1">
              <a:rPr lang="ru-RU" smtClean="0"/>
              <a:pPr/>
              <a:t>25.09.2018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93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customXml" Target="../../customXml/item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customXml" Target="../../customXml/item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customXml" Target="../../customXml/item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customXml" Target="../../customXml/item19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customXml" Target="../../customXml/item5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customXml" Target="../../customXml/item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customXml" Target="../../customXml/item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customXml" Target="../../customXml/item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4.xml"/><Relationship Id="rId1" Type="http://schemas.openxmlformats.org/officeDocument/2006/relationships/customXml" Target="../../customXml/item10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customXml" Target="../../customXml/item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customXml" Target="../../customXml/item6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customXml" Target="../../customXml/item1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customXml" Target="../../customXml/item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customXml" Target="../../customXml/item3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customXml" Target="../../customXml/item1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4" name="Gruppieren 33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5" name="Gerade Verbindung 34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="" xmlns:p14="http://schemas.microsoft.com/office/powerpoint/2010/main" val="266861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160708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12875"/>
            <a:ext cx="5472000" cy="2303463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60801"/>
            <a:ext cx="5472000" cy="2305049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3476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360045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27063" y="1412877"/>
            <a:ext cx="5472112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243638" y="1412875"/>
            <a:ext cx="5472112" cy="23034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27063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43638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255767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6768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4"/>
            <a:ext cx="1295999" cy="4752976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259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12873"/>
            <a:ext cx="2736775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12873"/>
            <a:ext cx="2592387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b="1" dirty="0" err="1" smtClean="0">
              <a:solidFill>
                <a:schemeClr val="tx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3" name="Gruppieren 32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4" name="Gerade Verbindung 33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="" xmlns:p14="http://schemas.microsoft.com/office/powerpoint/2010/main" val="106417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4"/>
            <a:ext cx="1295999" cy="4752978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7"/>
            <a:ext cx="4032000" cy="2303462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12875"/>
            <a:ext cx="403200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130400" y="324000"/>
            <a:ext cx="1564920" cy="6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3"/>
            <a:ext cx="7539354" cy="4752977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2875"/>
            <a:ext cx="4514400" cy="4752975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9033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5"/>
            <a:ext cx="7539354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4799"/>
            <a:ext cx="4514400" cy="4751051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021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12874"/>
            <a:ext cx="3887914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12874"/>
            <a:ext cx="7539355" cy="4752976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336603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6"/>
            <a:ext cx="12196800" cy="4752974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144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4800"/>
            <a:ext cx="12196800" cy="54432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315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6768000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9" Type="http://schemas.openxmlformats.org/officeDocument/2006/relationships/tags" Target="../tags/tag17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2.xml"/><Relationship Id="rId42" Type="http://schemas.openxmlformats.org/officeDocument/2006/relationships/tags" Target="../tags/tag20.xml"/><Relationship Id="rId47" Type="http://schemas.openxmlformats.org/officeDocument/2006/relationships/tags" Target="../tags/tag25.xml"/><Relationship Id="rId50" Type="http://schemas.openxmlformats.org/officeDocument/2006/relationships/tags" Target="../tags/tag2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tags" Target="../tags/tag11.xml"/><Relationship Id="rId38" Type="http://schemas.openxmlformats.org/officeDocument/2006/relationships/tags" Target="../tags/tag16.xml"/><Relationship Id="rId46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41" Type="http://schemas.openxmlformats.org/officeDocument/2006/relationships/tags" Target="../tags/tag19.xml"/><Relationship Id="rId5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37" Type="http://schemas.openxmlformats.org/officeDocument/2006/relationships/tags" Target="../tags/tag15.xml"/><Relationship Id="rId40" Type="http://schemas.openxmlformats.org/officeDocument/2006/relationships/tags" Target="../tags/tag18.xml"/><Relationship Id="rId45" Type="http://schemas.openxmlformats.org/officeDocument/2006/relationships/tags" Target="../tags/tag23.xml"/><Relationship Id="rId53" Type="http://schemas.openxmlformats.org/officeDocument/2006/relationships/tags" Target="../tags/tag3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36" Type="http://schemas.openxmlformats.org/officeDocument/2006/relationships/tags" Target="../tags/tag14.xml"/><Relationship Id="rId49" Type="http://schemas.openxmlformats.org/officeDocument/2006/relationships/tags" Target="../tags/tag2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4" Type="http://schemas.openxmlformats.org/officeDocument/2006/relationships/tags" Target="../tags/tag22.xml"/><Relationship Id="rId52" Type="http://schemas.openxmlformats.org/officeDocument/2006/relationships/tags" Target="../tags/tag3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35" Type="http://schemas.openxmlformats.org/officeDocument/2006/relationships/tags" Target="../tags/tag13.xml"/><Relationship Id="rId43" Type="http://schemas.openxmlformats.org/officeDocument/2006/relationships/tags" Target="../tags/tag21.xml"/><Relationship Id="rId48" Type="http://schemas.openxmlformats.org/officeDocument/2006/relationships/tags" Target="../tags/tag26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dtRectangle 12 Id15"/>
          <p:cNvSpPr>
            <a:spLocks noChangeArrowheads="1"/>
          </p:cNvSpPr>
          <p:nvPr userDrawn="1">
            <p:custDataLst>
              <p:tags r:id="rId24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26"/>
            </p:custDataLst>
          </p:nvPr>
        </p:nvSpPr>
        <p:spPr bwMode="auto">
          <a:xfrm>
            <a:off x="627063" y="1412873"/>
            <a:ext cx="8208962" cy="47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 userDrawn="1"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 userDrawn="1"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 userDrawn="1"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 userDrawn="1"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 userDrawn="1"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 userDrawn="1"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 userDrawn="1"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 userDrawn="1"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 userDrawn="1"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 userDrawn="1"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 userDrawn="1"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 userDrawn="1"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 userDrawn="1"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 userDrawn="1"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 userDrawn="1"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 userDrawn="1"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 userDrawn="1"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 userDrawn="1"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 userDrawn="1"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 userDrawn="1"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 userDrawn="1"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 userDrawn="1"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 userDrawn="1"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4"/>
          <a:srcRect/>
          <a:stretch>
            <a:fillRect/>
          </a:stretch>
        </p:blipFill>
        <p:spPr bwMode="auto">
          <a:xfrm>
            <a:off x="10130916" y="324000"/>
            <a:ext cx="1584834" cy="6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cdtText Box 133 Id16"/>
          <p:cNvSpPr txBox="1">
            <a:spLocks noChangeArrowheads="1"/>
          </p:cNvSpPr>
          <p:nvPr userDrawn="1">
            <p:custDataLst>
              <p:tags r:id="rId50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dirty="0" smtClean="0">
                <a:solidFill>
                  <a:srgbClr val="879BAA"/>
                </a:solidFill>
              </a:rPr>
              <a:t>© </a:t>
            </a:r>
            <a:r>
              <a:rPr lang="ru-RU" sz="1000" b="1" baseline="0" dirty="0" smtClean="0">
                <a:solidFill>
                  <a:srgbClr val="879BAA"/>
                </a:solidFill>
              </a:rPr>
              <a:t> ООО «Сименс» 2</a:t>
            </a:r>
            <a:r>
              <a:rPr lang="en-US" sz="1000" b="1" baseline="0" dirty="0" smtClean="0">
                <a:solidFill>
                  <a:srgbClr val="879BAA"/>
                </a:solidFill>
              </a:rPr>
              <a:t>0</a:t>
            </a:r>
            <a:r>
              <a:rPr lang="ru-RU" sz="1000" b="1" baseline="0" dirty="0" smtClean="0">
                <a:solidFill>
                  <a:srgbClr val="879BAA"/>
                </a:solidFill>
              </a:rPr>
              <a:t>16. Все права защищены.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64" name="cdtTextBox 12 Id17"/>
          <p:cNvSpPr txBox="1"/>
          <p:nvPr userDrawn="1">
            <p:custDataLst>
              <p:tags r:id="rId51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00" noProof="0" dirty="0" smtClean="0">
                <a:solidFill>
                  <a:srgbClr val="000000"/>
                </a:solidFill>
              </a:rPr>
              <a:t>10.08</a:t>
            </a:r>
            <a:r>
              <a:rPr lang="de-DE" sz="1000" noProof="0" dirty="0" smtClean="0">
                <a:solidFill>
                  <a:srgbClr val="000000"/>
                </a:solidFill>
              </a:rPr>
              <a:t>.20</a:t>
            </a:r>
            <a:r>
              <a:rPr lang="ru-RU" sz="1000" noProof="0" dirty="0" smtClean="0">
                <a:solidFill>
                  <a:srgbClr val="000000"/>
                </a:solidFill>
              </a:rPr>
              <a:t>16</a:t>
            </a:r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5" name="cdtTextBox 11 Id18"/>
          <p:cNvSpPr txBox="1"/>
          <p:nvPr userDrawn="1">
            <p:custDataLst>
              <p:tags r:id="rId52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 userDrawn="1">
            <p:custDataLst>
              <p:tags r:id="rId53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Toropova Oxana / BT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  <p:sldLayoutId id="2147483679" r:id="rId4"/>
    <p:sldLayoutId id="2147483695" r:id="rId5"/>
    <p:sldLayoutId id="2147483705" r:id="rId6"/>
    <p:sldLayoutId id="2147483706" r:id="rId7"/>
    <p:sldLayoutId id="2147483670" r:id="rId8"/>
    <p:sldLayoutId id="2147483692" r:id="rId9"/>
    <p:sldLayoutId id="2147483696" r:id="rId10"/>
    <p:sldLayoutId id="2147483707" r:id="rId11"/>
    <p:sldLayoutId id="2147483683" r:id="rId12"/>
    <p:sldLayoutId id="2147483681" r:id="rId13"/>
    <p:sldLayoutId id="2147483697" r:id="rId14"/>
    <p:sldLayoutId id="2147483691" r:id="rId15"/>
    <p:sldLayoutId id="2147483693" r:id="rId16"/>
    <p:sldLayoutId id="2147483684" r:id="rId17"/>
    <p:sldLayoutId id="2147483685" r:id="rId18"/>
    <p:sldLayoutId id="2147483694" r:id="rId19"/>
    <p:sldLayoutId id="2147483686" r:id="rId20"/>
    <p:sldLayoutId id="2147483688" r:id="rId21"/>
    <p:sldLayoutId id="2147483704" r:id="rId2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2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5.jpeg"/><Relationship Id="rId4" Type="http://schemas.openxmlformats.org/officeDocument/2006/relationships/tags" Target="../tags/tag97.xml"/><Relationship Id="rId9" Type="http://schemas.openxmlformats.org/officeDocument/2006/relationships/hyperlink" Target="http://www.sae-avtomatik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27063" y="4071942"/>
            <a:ext cx="6686558" cy="1817093"/>
          </a:xfrm>
        </p:spPr>
        <p:txBody>
          <a:bodyPr/>
          <a:lstStyle/>
          <a:p>
            <a:r>
              <a:rPr lang="ru-RU" sz="2800" dirty="0"/>
              <a:t>49-этажный офисный </a:t>
            </a:r>
            <a:r>
              <a:rPr lang="ru-RU" sz="2800" dirty="0" smtClean="0"/>
              <a:t>центр</a:t>
            </a:r>
            <a:r>
              <a:rPr lang="en-US" sz="2800" dirty="0" smtClean="0"/>
              <a:t>”OKO”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1000" b="0" noProof="0" dirty="0" smtClean="0"/>
              <a:t/>
            </a:r>
            <a:br>
              <a:rPr lang="en-US" sz="1000" b="0" noProof="0" dirty="0" smtClean="0"/>
            </a:br>
            <a:r>
              <a:rPr lang="ru-RU" sz="2000" b="0" dirty="0" smtClean="0"/>
              <a:t>Адрес объекта: 16-</a:t>
            </a:r>
            <a:r>
              <a:rPr lang="ru-RU" sz="2000" b="0" dirty="0"/>
              <a:t>й</a:t>
            </a:r>
            <a:r>
              <a:rPr lang="ru-RU" sz="2000" b="0" dirty="0" smtClean="0"/>
              <a:t> участок </a:t>
            </a:r>
            <a:r>
              <a:rPr lang="ru-RU" sz="2000" b="0" dirty="0"/>
              <a:t>Москва-Сити</a:t>
            </a:r>
            <a:r>
              <a:rPr lang="en-US" sz="2000" b="0" dirty="0" smtClean="0"/>
              <a:t> </a:t>
            </a:r>
            <a:r>
              <a:rPr lang="ru-RU" sz="2000" b="0" dirty="0" smtClean="0"/>
              <a:t>                    1-й </a:t>
            </a:r>
            <a:r>
              <a:rPr lang="ru-RU" sz="2000" b="0" dirty="0"/>
              <a:t>Красногвардейский </a:t>
            </a:r>
            <a:r>
              <a:rPr lang="ru-RU" sz="2000" b="0" dirty="0" err="1"/>
              <a:t>пр-д</a:t>
            </a:r>
            <a:r>
              <a:rPr lang="ru-RU" sz="2000" b="0" dirty="0"/>
              <a:t>, д.21, </a:t>
            </a:r>
            <a:r>
              <a:rPr lang="ru-RU" sz="2000" b="0" dirty="0" smtClean="0"/>
              <a:t>стр.1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ru-RU" sz="2000" b="0" dirty="0" smtClean="0"/>
              <a:t>Площадь, 114</a:t>
            </a:r>
            <a:r>
              <a:rPr lang="en-US" sz="2000" b="0" dirty="0" smtClean="0"/>
              <a:t> </a:t>
            </a:r>
            <a:r>
              <a:rPr lang="ru-RU" sz="2000" b="0" dirty="0" smtClean="0"/>
              <a:t>910</a:t>
            </a:r>
            <a:r>
              <a:rPr lang="en-US" sz="2000" b="0" dirty="0" smtClean="0"/>
              <a:t> </a:t>
            </a:r>
            <a:r>
              <a:rPr lang="ru-RU" sz="2000" b="0" dirty="0" smtClean="0"/>
              <a:t>кв.м</a:t>
            </a:r>
            <a:endParaRPr lang="en-US" sz="2000" b="0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627063" y="6069600"/>
            <a:ext cx="6480000" cy="324000"/>
          </a:xfrm>
        </p:spPr>
        <p:txBody>
          <a:bodyPr/>
          <a:lstStyle/>
          <a:p>
            <a:r>
              <a:rPr lang="en-US" noProof="0" dirty="0" smtClean="0"/>
              <a:t>www.siemens.ru/bt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27063" y="6069600"/>
            <a:ext cx="3671912" cy="324000"/>
          </a:xfrm>
        </p:spPr>
        <p:txBody>
          <a:bodyPr/>
          <a:lstStyle/>
          <a:p>
            <a:r>
              <a:rPr lang="en-US" noProof="0" dirty="0" smtClean="0"/>
              <a:t>© </a:t>
            </a:r>
            <a:r>
              <a:rPr lang="ru-RU" dirty="0" smtClean="0"/>
              <a:t>ООО «Сименс» 201</a:t>
            </a:r>
            <a:r>
              <a:rPr lang="en-US" dirty="0" smtClean="0"/>
              <a:t>8</a:t>
            </a:r>
            <a:r>
              <a:rPr lang="ru-RU" dirty="0" smtClean="0"/>
              <a:t>. Все права защищены.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platzhalter 13"/>
          <p:cNvSpPr txBox="1">
            <a:spLocks/>
          </p:cNvSpPr>
          <p:nvPr/>
        </p:nvSpPr>
        <p:spPr bwMode="auto">
          <a:xfrm>
            <a:off x="9534929" y="6309320"/>
            <a:ext cx="3405006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0" bIns="4680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buClr>
                <a:schemeClr val="accent1"/>
              </a:buClr>
            </a:pPr>
            <a:r>
              <a:rPr lang="ru-RU" sz="1000" b="1" kern="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 </a:t>
            </a:r>
            <a:r>
              <a:rPr lang="ru-RU" sz="1000" i="1" kern="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*Изобретательность для жизни</a:t>
            </a:r>
            <a:endParaRPr kumimoji="0" lang="ru-RU" sz="10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75017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Офисный центр </a:t>
            </a:r>
            <a:r>
              <a:rPr lang="en-US" dirty="0" smtClean="0"/>
              <a:t>“OKO”</a:t>
            </a:r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3938935" y="191683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7" name="cdtRectangle 3 Id114691"/>
          <p:cNvSpPr txBox="1">
            <a:spLocks noChangeArrowheads="1"/>
          </p:cNvSpPr>
          <p:nvPr/>
        </p:nvSpPr>
        <p:spPr bwMode="auto">
          <a:xfrm>
            <a:off x="6603231" y="1414800"/>
            <a:ext cx="5328096" cy="49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u="sng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Тип объекта: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49-этажный офисный центр </a:t>
            </a: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“OKO”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, общая площадь </a:t>
            </a:r>
            <a:endParaRPr lang="en-US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114 910 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м2.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u="sng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Год реализации:  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Реализован</a:t>
            </a: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(2017-2018)</a:t>
            </a: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lang="ru-RU" u="sng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u="sng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Партнёр компании 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«Сименс»: ООО «САЭ»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Заказчик: «</a:t>
            </a: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Capital group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»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en-US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9388" lvl="1" indent="-17780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Рисунок 5" descr="oko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97" y="1486238"/>
            <a:ext cx="5572164" cy="4657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30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8350" cy="928670"/>
          </a:xfrm>
        </p:spPr>
        <p:txBody>
          <a:bodyPr/>
          <a:lstStyle/>
          <a:p>
            <a:r>
              <a:rPr lang="ru-RU" dirty="0" smtClean="0"/>
              <a:t>Офисный центр </a:t>
            </a:r>
            <a:r>
              <a:rPr lang="en-US" dirty="0" smtClean="0"/>
              <a:t>“OKO”</a:t>
            </a:r>
            <a:endParaRPr lang="en-US" dirty="0"/>
          </a:p>
        </p:txBody>
      </p:sp>
      <p:sp>
        <p:nvSpPr>
          <p:cNvPr id="114691" name="cdtRectangle 3 Id114691"/>
          <p:cNvSpPr>
            <a:spLocks noGrp="1" noChangeArrowheads="1"/>
          </p:cNvSpPr>
          <p:nvPr>
            <p:ph idx="1"/>
          </p:nvPr>
        </p:nvSpPr>
        <p:spPr>
          <a:xfrm>
            <a:off x="627063" y="1214422"/>
            <a:ext cx="5043484" cy="4857784"/>
          </a:xfrm>
        </p:spPr>
        <p:txBody>
          <a:bodyPr/>
          <a:lstStyle/>
          <a:p>
            <a:r>
              <a:rPr lang="ru-RU" b="1" dirty="0" smtClean="0"/>
              <a:t>Перечень установленного оборудования и реализованных решений</a:t>
            </a:r>
            <a:r>
              <a:rPr lang="en-US" b="1" dirty="0" smtClean="0"/>
              <a:t> Siemens</a:t>
            </a:r>
            <a:r>
              <a:rPr lang="ru-RU" b="1" dirty="0" smtClean="0"/>
              <a:t>:</a:t>
            </a:r>
            <a:endParaRPr lang="en-US" b="1" dirty="0" smtClean="0"/>
          </a:p>
          <a:p>
            <a:endParaRPr lang="en-US" noProof="0" dirty="0" smtClean="0">
              <a:latin typeface="Arial" pitchFamily="34" charset="0"/>
            </a:endParaRPr>
          </a:p>
          <a:p>
            <a:r>
              <a:rPr lang="ru-RU" u="sng" noProof="0" dirty="0" smtClean="0"/>
              <a:t>Автоматизация здания </a:t>
            </a:r>
            <a:endParaRPr lang="en-US" u="sng" noProof="0" dirty="0" smtClean="0">
              <a:latin typeface="Arial" pitchFamily="34" charset="0"/>
            </a:endParaRPr>
          </a:p>
          <a:p>
            <a:r>
              <a:rPr lang="en-US" dirty="0" smtClean="0"/>
              <a:t>26</a:t>
            </a:r>
            <a:r>
              <a:rPr lang="ru-RU" dirty="0" smtClean="0"/>
              <a:t> Контроллеров </a:t>
            </a:r>
            <a:r>
              <a:rPr lang="en-US" dirty="0" err="1" smtClean="0"/>
              <a:t>Desigo</a:t>
            </a:r>
            <a:r>
              <a:rPr lang="en-US" dirty="0" smtClean="0"/>
              <a:t> PX</a:t>
            </a:r>
            <a:r>
              <a:rPr lang="ru-RU" dirty="0" smtClean="0"/>
              <a:t>С</a:t>
            </a:r>
            <a:r>
              <a:rPr lang="en-US" dirty="0" smtClean="0"/>
              <a:t>100-E.D</a:t>
            </a:r>
          </a:p>
          <a:p>
            <a:r>
              <a:rPr lang="en-US" dirty="0" smtClean="0"/>
              <a:t>2</a:t>
            </a:r>
            <a:r>
              <a:rPr lang="ru-RU" dirty="0" smtClean="0"/>
              <a:t> Контроллера </a:t>
            </a:r>
            <a:r>
              <a:rPr lang="en-US" dirty="0" err="1" smtClean="0"/>
              <a:t>Desigo</a:t>
            </a:r>
            <a:r>
              <a:rPr lang="en-US" dirty="0" smtClean="0"/>
              <a:t> PX</a:t>
            </a:r>
            <a:r>
              <a:rPr lang="ru-RU" dirty="0" smtClean="0"/>
              <a:t>С</a:t>
            </a:r>
            <a:r>
              <a:rPr lang="en-US" dirty="0" smtClean="0"/>
              <a:t>00</a:t>
            </a:r>
            <a:r>
              <a:rPr lang="ru-RU" dirty="0" smtClean="0"/>
              <a:t>1</a:t>
            </a:r>
            <a:r>
              <a:rPr lang="en-US" dirty="0" smtClean="0"/>
              <a:t>-E.D</a:t>
            </a:r>
          </a:p>
          <a:p>
            <a:r>
              <a:rPr lang="en-US" dirty="0" smtClean="0"/>
              <a:t>2</a:t>
            </a:r>
            <a:r>
              <a:rPr lang="ru-RU" dirty="0" smtClean="0"/>
              <a:t> модуля </a:t>
            </a:r>
            <a:r>
              <a:rPr lang="en-US" dirty="0" smtClean="0"/>
              <a:t>TXI1.OPEN</a:t>
            </a:r>
            <a:endParaRPr lang="ru-RU" dirty="0" smtClean="0"/>
          </a:p>
          <a:p>
            <a:r>
              <a:rPr lang="ru-RU" dirty="0" smtClean="0"/>
              <a:t>Периферийное оборудование:</a:t>
            </a:r>
          </a:p>
          <a:p>
            <a:r>
              <a:rPr lang="ru-RU" dirty="0" smtClean="0"/>
              <a:t>36 датчиков </a:t>
            </a:r>
            <a:r>
              <a:rPr lang="en-US" dirty="0" err="1" smtClean="0"/>
              <a:t>Symaro</a:t>
            </a:r>
            <a:endParaRPr lang="en-US" dirty="0" smtClean="0"/>
          </a:p>
          <a:p>
            <a:pPr lvl="1">
              <a:buNone/>
            </a:pPr>
            <a:endParaRPr lang="ru-RU" u="sng" dirty="0" smtClean="0"/>
          </a:p>
          <a:p>
            <a:pPr lvl="1">
              <a:buNone/>
            </a:pPr>
            <a:r>
              <a:rPr lang="ru-RU" u="sng" dirty="0" smtClean="0"/>
              <a:t>Диспетчеризация </a:t>
            </a:r>
            <a:endParaRPr lang="en-US" u="sng" dirty="0" smtClean="0"/>
          </a:p>
          <a:p>
            <a:r>
              <a:rPr lang="en-US" dirty="0" smtClean="0"/>
              <a:t>17</a:t>
            </a:r>
            <a:r>
              <a:rPr lang="ru-RU" dirty="0" smtClean="0"/>
              <a:t>00</a:t>
            </a:r>
            <a:r>
              <a:rPr lang="en-US" dirty="0" smtClean="0"/>
              <a:t> </a:t>
            </a:r>
            <a:r>
              <a:rPr lang="ru-RU" dirty="0" smtClean="0"/>
              <a:t>Точек диспетчеризации </a:t>
            </a:r>
            <a:r>
              <a:rPr lang="en-US" dirty="0" err="1" smtClean="0"/>
              <a:t>Desigo</a:t>
            </a:r>
            <a:r>
              <a:rPr lang="en-US" dirty="0" smtClean="0"/>
              <a:t> Insight</a:t>
            </a:r>
          </a:p>
          <a:p>
            <a:r>
              <a:rPr lang="en-US" dirty="0" smtClean="0"/>
              <a:t>2 </a:t>
            </a:r>
            <a:r>
              <a:rPr lang="ru-RU" dirty="0" smtClean="0"/>
              <a:t>рабочих места</a:t>
            </a:r>
            <a:endParaRPr lang="en-US" noProof="0" dirty="0" smtClean="0">
              <a:latin typeface="Arial" pitchFamily="34" charset="0"/>
            </a:endParaRPr>
          </a:p>
        </p:txBody>
      </p:sp>
      <p:sp>
        <p:nvSpPr>
          <p:cNvPr id="4" name="cdtRectangle 3 Id114691"/>
          <p:cNvSpPr txBox="1">
            <a:spLocks noChangeArrowheads="1"/>
          </p:cNvSpPr>
          <p:nvPr/>
        </p:nvSpPr>
        <p:spPr bwMode="auto">
          <a:xfrm>
            <a:off x="6107559" y="1412874"/>
            <a:ext cx="5328096" cy="49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234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Офисный центр </a:t>
            </a:r>
            <a:r>
              <a:rPr lang="en-US" dirty="0" smtClean="0"/>
              <a:t>“OKO”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 smtClean="0">
              <a:latin typeface="Arial" pitchFamily="34" charset="0"/>
            </a:endParaRPr>
          </a:p>
        </p:txBody>
      </p:sp>
      <p:cxnSp>
        <p:nvCxnSpPr>
          <p:cNvPr id="7" name="Gerade Verbindung 2151"/>
          <p:cNvCxnSpPr/>
          <p:nvPr/>
        </p:nvCxnSpPr>
        <p:spPr bwMode="auto">
          <a:xfrm flipV="1">
            <a:off x="669887" y="3131320"/>
            <a:ext cx="10899637" cy="851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10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68346" y="2944243"/>
            <a:ext cx="812057" cy="15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4722008" y="2527769"/>
            <a:ext cx="1" cy="6120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000" dirty="0">
              <a:latin typeface="+mn-lt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3957" y="2059717"/>
            <a:ext cx="917354" cy="69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4" descr="D:\V5\Pictures\BT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5972" y="2108259"/>
            <a:ext cx="637638" cy="653988"/>
          </a:xfrm>
          <a:prstGeom prst="rect">
            <a:avLst/>
          </a:prstGeom>
          <a:noFill/>
        </p:spPr>
      </p:pic>
      <p:sp>
        <p:nvSpPr>
          <p:cNvPr id="110" name="Text Box 25"/>
          <p:cNvSpPr txBox="1">
            <a:spLocks noChangeArrowheads="1"/>
          </p:cNvSpPr>
          <p:nvPr/>
        </p:nvSpPr>
        <p:spPr bwMode="auto">
          <a:xfrm>
            <a:off x="2743271" y="2939054"/>
            <a:ext cx="66524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CH" sz="1000" dirty="0" smtClean="0">
                <a:latin typeface="+mn-lt"/>
              </a:rPr>
              <a:t>BACnet / IP</a:t>
            </a:r>
            <a:endParaRPr lang="de-CH" sz="1000" dirty="0">
              <a:latin typeface="+mn-lt"/>
            </a:endParaRPr>
          </a:p>
        </p:txBody>
      </p:sp>
      <p:sp>
        <p:nvSpPr>
          <p:cNvPr id="176" name="Text Box 25"/>
          <p:cNvSpPr txBox="1">
            <a:spLocks noChangeArrowheads="1"/>
          </p:cNvSpPr>
          <p:nvPr/>
        </p:nvSpPr>
        <p:spPr bwMode="auto">
          <a:xfrm>
            <a:off x="3767004" y="1824370"/>
            <a:ext cx="186429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000" dirty="0" smtClean="0">
                <a:latin typeface="+mn-lt"/>
              </a:rPr>
              <a:t>Рабочая станция </a:t>
            </a:r>
            <a:r>
              <a:rPr lang="en-US" sz="1000" dirty="0" err="1" smtClean="0">
                <a:latin typeface="+mn-lt"/>
              </a:rPr>
              <a:t>Desigo</a:t>
            </a:r>
            <a:r>
              <a:rPr lang="en-US" sz="1000" dirty="0" smtClean="0">
                <a:latin typeface="+mn-lt"/>
              </a:rPr>
              <a:t> Insight</a:t>
            </a:r>
            <a:endParaRPr lang="de-CH" sz="1000" dirty="0">
              <a:latin typeface="+mn-lt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741457" y="2647056"/>
            <a:ext cx="428628" cy="2562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233" name="Group 28"/>
          <p:cNvGrpSpPr>
            <a:grpSpLocks/>
          </p:cNvGrpSpPr>
          <p:nvPr/>
        </p:nvGrpSpPr>
        <p:grpSpPr bwMode="auto">
          <a:xfrm>
            <a:off x="6498249" y="4282609"/>
            <a:ext cx="341648" cy="307732"/>
            <a:chOff x="3460" y="2160"/>
            <a:chExt cx="247" cy="247"/>
          </a:xfrm>
        </p:grpSpPr>
        <p:sp>
          <p:nvSpPr>
            <p:cNvPr id="234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5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6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7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8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39" name="Gerade Verbindung 2301"/>
          <p:cNvCxnSpPr/>
          <p:nvPr/>
        </p:nvCxnSpPr>
        <p:spPr bwMode="auto">
          <a:xfrm rot="5400000" flipH="1" flipV="1">
            <a:off x="5605413" y="3850108"/>
            <a:ext cx="1433409" cy="24775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151"/>
          <p:cNvCxnSpPr/>
          <p:nvPr/>
        </p:nvCxnSpPr>
        <p:spPr bwMode="auto">
          <a:xfrm>
            <a:off x="6321895" y="4439843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Gerade Verbindung 2301"/>
          <p:cNvCxnSpPr/>
          <p:nvPr/>
        </p:nvCxnSpPr>
        <p:spPr bwMode="auto">
          <a:xfrm rot="16200000" flipV="1">
            <a:off x="6230929" y="4731852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Gerade Verbindung 2301"/>
          <p:cNvCxnSpPr/>
          <p:nvPr/>
        </p:nvCxnSpPr>
        <p:spPr bwMode="auto">
          <a:xfrm rot="16200000" flipV="1">
            <a:off x="6230934" y="5013936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3" name="Group 28"/>
          <p:cNvGrpSpPr>
            <a:grpSpLocks/>
          </p:cNvGrpSpPr>
          <p:nvPr/>
        </p:nvGrpSpPr>
        <p:grpSpPr bwMode="auto">
          <a:xfrm>
            <a:off x="6510859" y="4937882"/>
            <a:ext cx="341648" cy="307732"/>
            <a:chOff x="3460" y="2160"/>
            <a:chExt cx="247" cy="247"/>
          </a:xfrm>
        </p:grpSpPr>
        <p:sp>
          <p:nvSpPr>
            <p:cNvPr id="244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5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6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7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8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49" name="Gerade Verbindung 2151"/>
          <p:cNvCxnSpPr/>
          <p:nvPr/>
        </p:nvCxnSpPr>
        <p:spPr bwMode="auto">
          <a:xfrm>
            <a:off x="6334505" y="5095116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Text Box 19"/>
          <p:cNvSpPr txBox="1">
            <a:spLocks noChangeArrowheads="1"/>
          </p:cNvSpPr>
          <p:nvPr/>
        </p:nvSpPr>
        <p:spPr bwMode="auto">
          <a:xfrm>
            <a:off x="6996184" y="4373587"/>
            <a:ext cx="58990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PXC..-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E.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46" name="Text Box 19"/>
          <p:cNvSpPr txBox="1">
            <a:spLocks noChangeArrowheads="1"/>
          </p:cNvSpPr>
          <p:nvPr/>
        </p:nvSpPr>
        <p:spPr bwMode="auto">
          <a:xfrm>
            <a:off x="8742381" y="3868560"/>
            <a:ext cx="5466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PXM20-E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pSp>
        <p:nvGrpSpPr>
          <p:cNvPr id="277" name="Group 28"/>
          <p:cNvGrpSpPr>
            <a:grpSpLocks/>
          </p:cNvGrpSpPr>
          <p:nvPr/>
        </p:nvGrpSpPr>
        <p:grpSpPr bwMode="auto">
          <a:xfrm>
            <a:off x="3815776" y="4298063"/>
            <a:ext cx="341648" cy="307732"/>
            <a:chOff x="3460" y="2160"/>
            <a:chExt cx="247" cy="247"/>
          </a:xfrm>
        </p:grpSpPr>
        <p:sp>
          <p:nvSpPr>
            <p:cNvPr id="278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79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80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81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82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83" name="Gerade Verbindung 2301"/>
          <p:cNvCxnSpPr/>
          <p:nvPr/>
        </p:nvCxnSpPr>
        <p:spPr bwMode="auto">
          <a:xfrm rot="5400000" flipH="1" flipV="1">
            <a:off x="2990672" y="3795526"/>
            <a:ext cx="1310112" cy="1260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Gerade Verbindung 2151"/>
          <p:cNvCxnSpPr/>
          <p:nvPr/>
        </p:nvCxnSpPr>
        <p:spPr bwMode="auto">
          <a:xfrm>
            <a:off x="3639422" y="4455297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0" name="Line 17"/>
          <p:cNvSpPr>
            <a:spLocks noChangeShapeType="1"/>
          </p:cNvSpPr>
          <p:nvPr/>
        </p:nvSpPr>
        <p:spPr bwMode="auto">
          <a:xfrm flipV="1">
            <a:off x="7162207" y="2519252"/>
            <a:ext cx="1" cy="6120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000" dirty="0">
              <a:latin typeface="+mn-lt"/>
            </a:endParaRPr>
          </a:p>
        </p:txBody>
      </p:sp>
      <p:pic>
        <p:nvPicPr>
          <p:cNvPr id="3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4156" y="2051200"/>
            <a:ext cx="917354" cy="69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5" name="Text Box 25"/>
          <p:cNvSpPr txBox="1">
            <a:spLocks noChangeArrowheads="1"/>
          </p:cNvSpPr>
          <p:nvPr/>
        </p:nvSpPr>
        <p:spPr bwMode="auto">
          <a:xfrm>
            <a:off x="6230061" y="1824370"/>
            <a:ext cx="186429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000" dirty="0" smtClean="0">
                <a:latin typeface="+mn-lt"/>
              </a:rPr>
              <a:t>Рабочая станция </a:t>
            </a:r>
            <a:r>
              <a:rPr lang="en-US" sz="1000" dirty="0" err="1" smtClean="0">
                <a:latin typeface="+mn-lt"/>
              </a:rPr>
              <a:t>Desigo</a:t>
            </a:r>
            <a:r>
              <a:rPr lang="en-US" sz="1000" dirty="0" smtClean="0">
                <a:latin typeface="+mn-lt"/>
              </a:rPr>
              <a:t> Insight</a:t>
            </a:r>
            <a:endParaRPr lang="de-CH" sz="1000" dirty="0">
              <a:latin typeface="+mn-lt"/>
            </a:endParaRPr>
          </a:p>
        </p:txBody>
      </p:sp>
      <p:grpSp>
        <p:nvGrpSpPr>
          <p:cNvPr id="333" name="Gruppieren 2060"/>
          <p:cNvGrpSpPr/>
          <p:nvPr/>
        </p:nvGrpSpPr>
        <p:grpSpPr>
          <a:xfrm>
            <a:off x="6627943" y="3560830"/>
            <a:ext cx="958148" cy="461621"/>
            <a:chOff x="5101086" y="3246430"/>
            <a:chExt cx="1009619" cy="540027"/>
          </a:xfrm>
        </p:grpSpPr>
        <p:grpSp>
          <p:nvGrpSpPr>
            <p:cNvPr id="334" name="Group 34"/>
            <p:cNvGrpSpPr>
              <a:grpSpLocks/>
            </p:cNvGrpSpPr>
            <p:nvPr/>
          </p:nvGrpSpPr>
          <p:grpSpPr bwMode="auto">
            <a:xfrm>
              <a:off x="5101086" y="3246430"/>
              <a:ext cx="360000" cy="360000"/>
              <a:chOff x="3429" y="1960"/>
              <a:chExt cx="215" cy="229"/>
            </a:xfrm>
          </p:grpSpPr>
          <p:sp>
            <p:nvSpPr>
              <p:cNvPr id="336" name="Rectangle 35"/>
              <p:cNvSpPr>
                <a:spLocks noChangeArrowheads="1"/>
              </p:cNvSpPr>
              <p:nvPr/>
            </p:nvSpPr>
            <p:spPr bwMode="auto">
              <a:xfrm rot="-5400000">
                <a:off x="3422" y="1967"/>
                <a:ext cx="229" cy="21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7" name="Freeform 36"/>
              <p:cNvSpPr>
                <a:spLocks/>
              </p:cNvSpPr>
              <p:nvPr/>
            </p:nvSpPr>
            <p:spPr bwMode="auto">
              <a:xfrm>
                <a:off x="3455" y="1991"/>
                <a:ext cx="164" cy="149"/>
              </a:xfrm>
              <a:custGeom>
                <a:avLst/>
                <a:gdLst>
                  <a:gd name="T0" fmla="*/ 0 w 576"/>
                  <a:gd name="T1" fmla="*/ 0 h 384"/>
                  <a:gd name="T2" fmla="*/ 0 w 576"/>
                  <a:gd name="T3" fmla="*/ 0 h 384"/>
                  <a:gd name="T4" fmla="*/ 0 w 576"/>
                  <a:gd name="T5" fmla="*/ 0 h 384"/>
                  <a:gd name="T6" fmla="*/ 0 w 576"/>
                  <a:gd name="T7" fmla="*/ 0 h 384"/>
                  <a:gd name="T8" fmla="*/ 0 w 576"/>
                  <a:gd name="T9" fmla="*/ 0 h 384"/>
                  <a:gd name="T10" fmla="*/ 0 w 576"/>
                  <a:gd name="T11" fmla="*/ 0 h 384"/>
                  <a:gd name="T12" fmla="*/ 0 w 576"/>
                  <a:gd name="T13" fmla="*/ 0 h 384"/>
                  <a:gd name="T14" fmla="*/ 0 w 576"/>
                  <a:gd name="T15" fmla="*/ 0 h 384"/>
                  <a:gd name="T16" fmla="*/ 0 w 576"/>
                  <a:gd name="T17" fmla="*/ 0 h 384"/>
                  <a:gd name="T18" fmla="*/ 0 w 576"/>
                  <a:gd name="T19" fmla="*/ 0 h 384"/>
                  <a:gd name="T20" fmla="*/ 0 w 576"/>
                  <a:gd name="T21" fmla="*/ 0 h 384"/>
                  <a:gd name="T22" fmla="*/ 0 w 576"/>
                  <a:gd name="T23" fmla="*/ 0 h 384"/>
                  <a:gd name="T24" fmla="*/ 0 w 576"/>
                  <a:gd name="T25" fmla="*/ 0 h 384"/>
                  <a:gd name="T26" fmla="*/ 0 w 576"/>
                  <a:gd name="T27" fmla="*/ 0 h 384"/>
                  <a:gd name="T28" fmla="*/ 0 w 576"/>
                  <a:gd name="T29" fmla="*/ 0 h 384"/>
                  <a:gd name="T30" fmla="*/ 0 w 576"/>
                  <a:gd name="T31" fmla="*/ 0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76"/>
                  <a:gd name="T49" fmla="*/ 0 h 384"/>
                  <a:gd name="T50" fmla="*/ 576 w 576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76" h="384">
                    <a:moveTo>
                      <a:pt x="480" y="0"/>
                    </a:moveTo>
                    <a:lnTo>
                      <a:pt x="505" y="6"/>
                    </a:lnTo>
                    <a:lnTo>
                      <a:pt x="526" y="25"/>
                    </a:lnTo>
                    <a:lnTo>
                      <a:pt x="545" y="54"/>
                    </a:lnTo>
                    <a:lnTo>
                      <a:pt x="563" y="94"/>
                    </a:lnTo>
                    <a:lnTo>
                      <a:pt x="574" y="140"/>
                    </a:lnTo>
                    <a:lnTo>
                      <a:pt x="576" y="192"/>
                    </a:lnTo>
                    <a:lnTo>
                      <a:pt x="574" y="240"/>
                    </a:lnTo>
                    <a:lnTo>
                      <a:pt x="563" y="286"/>
                    </a:lnTo>
                    <a:lnTo>
                      <a:pt x="545" y="328"/>
                    </a:lnTo>
                    <a:lnTo>
                      <a:pt x="526" y="359"/>
                    </a:lnTo>
                    <a:lnTo>
                      <a:pt x="505" y="376"/>
                    </a:lnTo>
                    <a:lnTo>
                      <a:pt x="480" y="384"/>
                    </a:lnTo>
                    <a:lnTo>
                      <a:pt x="0" y="384"/>
                    </a:lnTo>
                    <a:lnTo>
                      <a:pt x="0" y="0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8" name="Rectangle 37"/>
              <p:cNvSpPr>
                <a:spLocks noChangeArrowheads="1"/>
              </p:cNvSpPr>
              <p:nvPr/>
            </p:nvSpPr>
            <p:spPr bwMode="auto">
              <a:xfrm>
                <a:off x="3469" y="2008"/>
                <a:ext cx="111" cy="78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35" name="Text Box 14"/>
            <p:cNvSpPr txBox="1">
              <a:spLocks noChangeArrowheads="1"/>
            </p:cNvSpPr>
            <p:nvPr/>
          </p:nvSpPr>
          <p:spPr bwMode="auto">
            <a:xfrm>
              <a:off x="5534717" y="3606432"/>
              <a:ext cx="575988" cy="18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PXM20-E</a:t>
              </a:r>
              <a:endParaRPr lang="en-US" sz="1000" b="1" kern="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40" name="Gerade Verbindung 2151"/>
          <p:cNvCxnSpPr/>
          <p:nvPr/>
        </p:nvCxnSpPr>
        <p:spPr bwMode="auto">
          <a:xfrm>
            <a:off x="6433444" y="3728561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8" name="Group 34"/>
          <p:cNvGrpSpPr>
            <a:grpSpLocks/>
          </p:cNvGrpSpPr>
          <p:nvPr/>
        </p:nvGrpSpPr>
        <p:grpSpPr bwMode="auto">
          <a:xfrm>
            <a:off x="6622304" y="3560829"/>
            <a:ext cx="341648" cy="307732"/>
            <a:chOff x="3429" y="1960"/>
            <a:chExt cx="215" cy="229"/>
          </a:xfrm>
        </p:grpSpPr>
        <p:sp>
          <p:nvSpPr>
            <p:cNvPr id="350" name="Rectangle 35"/>
            <p:cNvSpPr>
              <a:spLocks noChangeArrowheads="1"/>
            </p:cNvSpPr>
            <p:nvPr/>
          </p:nvSpPr>
          <p:spPr bwMode="auto">
            <a:xfrm rot="-5400000">
              <a:off x="3422" y="1967"/>
              <a:ext cx="229" cy="21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51" name="Freeform 36"/>
            <p:cNvSpPr>
              <a:spLocks/>
            </p:cNvSpPr>
            <p:nvPr/>
          </p:nvSpPr>
          <p:spPr bwMode="auto">
            <a:xfrm>
              <a:off x="3455" y="1991"/>
              <a:ext cx="164" cy="149"/>
            </a:xfrm>
            <a:custGeom>
              <a:avLst/>
              <a:gdLst>
                <a:gd name="T0" fmla="*/ 0 w 576"/>
                <a:gd name="T1" fmla="*/ 0 h 384"/>
                <a:gd name="T2" fmla="*/ 0 w 576"/>
                <a:gd name="T3" fmla="*/ 0 h 384"/>
                <a:gd name="T4" fmla="*/ 0 w 576"/>
                <a:gd name="T5" fmla="*/ 0 h 384"/>
                <a:gd name="T6" fmla="*/ 0 w 576"/>
                <a:gd name="T7" fmla="*/ 0 h 384"/>
                <a:gd name="T8" fmla="*/ 0 w 576"/>
                <a:gd name="T9" fmla="*/ 0 h 384"/>
                <a:gd name="T10" fmla="*/ 0 w 576"/>
                <a:gd name="T11" fmla="*/ 0 h 384"/>
                <a:gd name="T12" fmla="*/ 0 w 576"/>
                <a:gd name="T13" fmla="*/ 0 h 384"/>
                <a:gd name="T14" fmla="*/ 0 w 576"/>
                <a:gd name="T15" fmla="*/ 0 h 384"/>
                <a:gd name="T16" fmla="*/ 0 w 576"/>
                <a:gd name="T17" fmla="*/ 0 h 384"/>
                <a:gd name="T18" fmla="*/ 0 w 576"/>
                <a:gd name="T19" fmla="*/ 0 h 384"/>
                <a:gd name="T20" fmla="*/ 0 w 576"/>
                <a:gd name="T21" fmla="*/ 0 h 384"/>
                <a:gd name="T22" fmla="*/ 0 w 576"/>
                <a:gd name="T23" fmla="*/ 0 h 384"/>
                <a:gd name="T24" fmla="*/ 0 w 576"/>
                <a:gd name="T25" fmla="*/ 0 h 384"/>
                <a:gd name="T26" fmla="*/ 0 w 576"/>
                <a:gd name="T27" fmla="*/ 0 h 384"/>
                <a:gd name="T28" fmla="*/ 0 w 576"/>
                <a:gd name="T29" fmla="*/ 0 h 384"/>
                <a:gd name="T30" fmla="*/ 0 w 576"/>
                <a:gd name="T31" fmla="*/ 0 h 3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6"/>
                <a:gd name="T49" fmla="*/ 0 h 384"/>
                <a:gd name="T50" fmla="*/ 576 w 576"/>
                <a:gd name="T51" fmla="*/ 384 h 3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6" h="384">
                  <a:moveTo>
                    <a:pt x="480" y="0"/>
                  </a:moveTo>
                  <a:lnTo>
                    <a:pt x="505" y="6"/>
                  </a:lnTo>
                  <a:lnTo>
                    <a:pt x="526" y="25"/>
                  </a:lnTo>
                  <a:lnTo>
                    <a:pt x="545" y="54"/>
                  </a:lnTo>
                  <a:lnTo>
                    <a:pt x="563" y="94"/>
                  </a:lnTo>
                  <a:lnTo>
                    <a:pt x="574" y="140"/>
                  </a:lnTo>
                  <a:lnTo>
                    <a:pt x="576" y="192"/>
                  </a:lnTo>
                  <a:lnTo>
                    <a:pt x="574" y="240"/>
                  </a:lnTo>
                  <a:lnTo>
                    <a:pt x="563" y="286"/>
                  </a:lnTo>
                  <a:lnTo>
                    <a:pt x="545" y="328"/>
                  </a:lnTo>
                  <a:lnTo>
                    <a:pt x="526" y="359"/>
                  </a:lnTo>
                  <a:lnTo>
                    <a:pt x="505" y="376"/>
                  </a:lnTo>
                  <a:lnTo>
                    <a:pt x="480" y="384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52" name="Rectangle 37"/>
            <p:cNvSpPr>
              <a:spLocks noChangeArrowheads="1"/>
            </p:cNvSpPr>
            <p:nvPr/>
          </p:nvSpPr>
          <p:spPr bwMode="auto">
            <a:xfrm>
              <a:off x="3469" y="2008"/>
              <a:ext cx="111" cy="7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53" name="Gerade Verbindung 2151"/>
          <p:cNvCxnSpPr/>
          <p:nvPr/>
        </p:nvCxnSpPr>
        <p:spPr bwMode="auto">
          <a:xfrm>
            <a:off x="6334505" y="3730149"/>
            <a:ext cx="280728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1" name="Text Box 103"/>
          <p:cNvSpPr txBox="1">
            <a:spLocks noChangeArrowheads="1"/>
          </p:cNvSpPr>
          <p:nvPr/>
        </p:nvSpPr>
        <p:spPr bwMode="auto">
          <a:xfrm>
            <a:off x="7990361" y="5705734"/>
            <a:ext cx="1203856" cy="153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Холодоснабжение </a:t>
            </a:r>
          </a:p>
        </p:txBody>
      </p:sp>
      <p:sp>
        <p:nvSpPr>
          <p:cNvPr id="365" name="Text Box 103"/>
          <p:cNvSpPr txBox="1">
            <a:spLocks noChangeArrowheads="1"/>
          </p:cNvSpPr>
          <p:nvPr/>
        </p:nvSpPr>
        <p:spPr bwMode="auto">
          <a:xfrm>
            <a:off x="5663955" y="5359486"/>
            <a:ext cx="2111825" cy="61555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Контроль параметров кондиционирования в помещениях серверных и коммутационных</a:t>
            </a:r>
          </a:p>
        </p:txBody>
      </p:sp>
      <p:sp>
        <p:nvSpPr>
          <p:cNvPr id="310" name="Text Box 19"/>
          <p:cNvSpPr txBox="1">
            <a:spLocks noChangeArrowheads="1"/>
          </p:cNvSpPr>
          <p:nvPr/>
        </p:nvSpPr>
        <p:spPr bwMode="auto">
          <a:xfrm>
            <a:off x="6996184" y="5005159"/>
            <a:ext cx="58990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PXC..-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E.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342" name="Picture 38" descr="Modbus Logo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59725" y="5359486"/>
            <a:ext cx="717349" cy="205867"/>
          </a:xfrm>
          <a:prstGeom prst="rect">
            <a:avLst/>
          </a:prstGeom>
          <a:noFill/>
        </p:spPr>
      </p:pic>
      <p:grpSp>
        <p:nvGrpSpPr>
          <p:cNvPr id="343" name="Group 28"/>
          <p:cNvGrpSpPr>
            <a:grpSpLocks/>
          </p:cNvGrpSpPr>
          <p:nvPr/>
        </p:nvGrpSpPr>
        <p:grpSpPr bwMode="auto">
          <a:xfrm>
            <a:off x="8105420" y="4280788"/>
            <a:ext cx="341648" cy="307732"/>
            <a:chOff x="3460" y="2160"/>
            <a:chExt cx="247" cy="247"/>
          </a:xfrm>
        </p:grpSpPr>
        <p:sp>
          <p:nvSpPr>
            <p:cNvPr id="344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45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46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66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67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68" name="Gerade Verbindung 2301"/>
          <p:cNvCxnSpPr/>
          <p:nvPr/>
        </p:nvCxnSpPr>
        <p:spPr bwMode="auto">
          <a:xfrm rot="16200000" flipV="1">
            <a:off x="7279340" y="3798655"/>
            <a:ext cx="1308709" cy="457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9" name="Text Box 19"/>
          <p:cNvSpPr txBox="1">
            <a:spLocks noChangeArrowheads="1"/>
          </p:cNvSpPr>
          <p:nvPr/>
        </p:nvSpPr>
        <p:spPr bwMode="auto">
          <a:xfrm>
            <a:off x="8592289" y="4373587"/>
            <a:ext cx="14378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PXC..-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E.D</a:t>
            </a:r>
            <a:r>
              <a:rPr lang="en-US" sz="1000" kern="0" dirty="0" smtClean="0">
                <a:solidFill>
                  <a:schemeClr val="tx1"/>
                </a:solidFill>
              </a:rPr>
              <a:t> + TXI1.OPEN 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pSp>
        <p:nvGrpSpPr>
          <p:cNvPr id="370" name="Group 34"/>
          <p:cNvGrpSpPr>
            <a:grpSpLocks/>
          </p:cNvGrpSpPr>
          <p:nvPr/>
        </p:nvGrpSpPr>
        <p:grpSpPr bwMode="auto">
          <a:xfrm>
            <a:off x="8218409" y="3560829"/>
            <a:ext cx="341648" cy="307732"/>
            <a:chOff x="3429" y="1960"/>
            <a:chExt cx="215" cy="229"/>
          </a:xfrm>
        </p:grpSpPr>
        <p:sp>
          <p:nvSpPr>
            <p:cNvPr id="371" name="Rectangle 35"/>
            <p:cNvSpPr>
              <a:spLocks noChangeArrowheads="1"/>
            </p:cNvSpPr>
            <p:nvPr/>
          </p:nvSpPr>
          <p:spPr bwMode="auto">
            <a:xfrm rot="-5400000">
              <a:off x="3422" y="1967"/>
              <a:ext cx="229" cy="21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72" name="Freeform 36"/>
            <p:cNvSpPr>
              <a:spLocks/>
            </p:cNvSpPr>
            <p:nvPr/>
          </p:nvSpPr>
          <p:spPr bwMode="auto">
            <a:xfrm>
              <a:off x="3455" y="1991"/>
              <a:ext cx="164" cy="149"/>
            </a:xfrm>
            <a:custGeom>
              <a:avLst/>
              <a:gdLst>
                <a:gd name="T0" fmla="*/ 0 w 576"/>
                <a:gd name="T1" fmla="*/ 0 h 384"/>
                <a:gd name="T2" fmla="*/ 0 w 576"/>
                <a:gd name="T3" fmla="*/ 0 h 384"/>
                <a:gd name="T4" fmla="*/ 0 w 576"/>
                <a:gd name="T5" fmla="*/ 0 h 384"/>
                <a:gd name="T6" fmla="*/ 0 w 576"/>
                <a:gd name="T7" fmla="*/ 0 h 384"/>
                <a:gd name="T8" fmla="*/ 0 w 576"/>
                <a:gd name="T9" fmla="*/ 0 h 384"/>
                <a:gd name="T10" fmla="*/ 0 w 576"/>
                <a:gd name="T11" fmla="*/ 0 h 384"/>
                <a:gd name="T12" fmla="*/ 0 w 576"/>
                <a:gd name="T13" fmla="*/ 0 h 384"/>
                <a:gd name="T14" fmla="*/ 0 w 576"/>
                <a:gd name="T15" fmla="*/ 0 h 384"/>
                <a:gd name="T16" fmla="*/ 0 w 576"/>
                <a:gd name="T17" fmla="*/ 0 h 384"/>
                <a:gd name="T18" fmla="*/ 0 w 576"/>
                <a:gd name="T19" fmla="*/ 0 h 384"/>
                <a:gd name="T20" fmla="*/ 0 w 576"/>
                <a:gd name="T21" fmla="*/ 0 h 384"/>
                <a:gd name="T22" fmla="*/ 0 w 576"/>
                <a:gd name="T23" fmla="*/ 0 h 384"/>
                <a:gd name="T24" fmla="*/ 0 w 576"/>
                <a:gd name="T25" fmla="*/ 0 h 384"/>
                <a:gd name="T26" fmla="*/ 0 w 576"/>
                <a:gd name="T27" fmla="*/ 0 h 384"/>
                <a:gd name="T28" fmla="*/ 0 w 576"/>
                <a:gd name="T29" fmla="*/ 0 h 384"/>
                <a:gd name="T30" fmla="*/ 0 w 576"/>
                <a:gd name="T31" fmla="*/ 0 h 3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6"/>
                <a:gd name="T49" fmla="*/ 0 h 384"/>
                <a:gd name="T50" fmla="*/ 576 w 576"/>
                <a:gd name="T51" fmla="*/ 384 h 3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6" h="384">
                  <a:moveTo>
                    <a:pt x="480" y="0"/>
                  </a:moveTo>
                  <a:lnTo>
                    <a:pt x="505" y="6"/>
                  </a:lnTo>
                  <a:lnTo>
                    <a:pt x="526" y="25"/>
                  </a:lnTo>
                  <a:lnTo>
                    <a:pt x="545" y="54"/>
                  </a:lnTo>
                  <a:lnTo>
                    <a:pt x="563" y="94"/>
                  </a:lnTo>
                  <a:lnTo>
                    <a:pt x="574" y="140"/>
                  </a:lnTo>
                  <a:lnTo>
                    <a:pt x="576" y="192"/>
                  </a:lnTo>
                  <a:lnTo>
                    <a:pt x="574" y="240"/>
                  </a:lnTo>
                  <a:lnTo>
                    <a:pt x="563" y="286"/>
                  </a:lnTo>
                  <a:lnTo>
                    <a:pt x="545" y="328"/>
                  </a:lnTo>
                  <a:lnTo>
                    <a:pt x="526" y="359"/>
                  </a:lnTo>
                  <a:lnTo>
                    <a:pt x="505" y="376"/>
                  </a:lnTo>
                  <a:lnTo>
                    <a:pt x="480" y="384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73" name="Rectangle 37"/>
            <p:cNvSpPr>
              <a:spLocks noChangeArrowheads="1"/>
            </p:cNvSpPr>
            <p:nvPr/>
          </p:nvSpPr>
          <p:spPr bwMode="auto">
            <a:xfrm>
              <a:off x="3469" y="2008"/>
              <a:ext cx="111" cy="7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74" name="Gerade Verbindung 2151"/>
          <p:cNvCxnSpPr/>
          <p:nvPr/>
        </p:nvCxnSpPr>
        <p:spPr bwMode="auto">
          <a:xfrm>
            <a:off x="7930610" y="3730149"/>
            <a:ext cx="280728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6" name="Прямая соединительная линия 375"/>
          <p:cNvCxnSpPr>
            <a:endCxn id="345" idx="2"/>
          </p:cNvCxnSpPr>
          <p:nvPr/>
        </p:nvCxnSpPr>
        <p:spPr bwMode="auto">
          <a:xfrm flipV="1">
            <a:off x="7916901" y="4432163"/>
            <a:ext cx="206501" cy="67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7" name="Text Box 19"/>
          <p:cNvSpPr txBox="1">
            <a:spLocks noChangeArrowheads="1"/>
          </p:cNvSpPr>
          <p:nvPr/>
        </p:nvSpPr>
        <p:spPr bwMode="auto">
          <a:xfrm>
            <a:off x="4383155" y="4742836"/>
            <a:ext cx="111408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SAUTER modulo 5</a:t>
            </a:r>
            <a:r>
              <a:rPr lang="en-US" sz="1000" kern="0" dirty="0" smtClean="0">
                <a:solidFill>
                  <a:schemeClr val="tx1"/>
                </a:solidFill>
              </a:rPr>
              <a:t> 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94" name="Text Box 103"/>
          <p:cNvSpPr txBox="1">
            <a:spLocks noChangeArrowheads="1"/>
          </p:cNvSpPr>
          <p:nvPr/>
        </p:nvSpPr>
        <p:spPr bwMode="auto">
          <a:xfrm>
            <a:off x="2978895" y="5551846"/>
            <a:ext cx="1907729" cy="153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Системы вентиляции </a:t>
            </a:r>
            <a:endParaRPr lang="en-US" sz="1000" b="1" dirty="0" smtClean="0">
              <a:solidFill>
                <a:schemeClr val="tx1"/>
              </a:solidFill>
            </a:endParaRPr>
          </a:p>
        </p:txBody>
      </p:sp>
      <p:grpSp>
        <p:nvGrpSpPr>
          <p:cNvPr id="85" name="Group 28"/>
          <p:cNvGrpSpPr>
            <a:grpSpLocks/>
          </p:cNvGrpSpPr>
          <p:nvPr/>
        </p:nvGrpSpPr>
        <p:grpSpPr bwMode="auto">
          <a:xfrm>
            <a:off x="8116486" y="4913895"/>
            <a:ext cx="341648" cy="307732"/>
            <a:chOff x="3460" y="2160"/>
            <a:chExt cx="247" cy="247"/>
          </a:xfrm>
        </p:grpSpPr>
        <p:sp>
          <p:nvSpPr>
            <p:cNvPr id="86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87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88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89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98" name="Gerade Verbindung 2301"/>
          <p:cNvCxnSpPr/>
          <p:nvPr/>
        </p:nvCxnSpPr>
        <p:spPr bwMode="auto">
          <a:xfrm rot="16200000" flipV="1">
            <a:off x="8205917" y="4681850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0" name="Group 28"/>
          <p:cNvGrpSpPr>
            <a:grpSpLocks/>
          </p:cNvGrpSpPr>
          <p:nvPr/>
        </p:nvGrpSpPr>
        <p:grpSpPr bwMode="auto">
          <a:xfrm>
            <a:off x="8820918" y="4929198"/>
            <a:ext cx="341648" cy="307732"/>
            <a:chOff x="3460" y="2160"/>
            <a:chExt cx="247" cy="247"/>
          </a:xfrm>
        </p:grpSpPr>
        <p:sp>
          <p:nvSpPr>
            <p:cNvPr id="101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02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04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05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106" name="Gerade Verbindung 2151"/>
          <p:cNvCxnSpPr/>
          <p:nvPr/>
        </p:nvCxnSpPr>
        <p:spPr bwMode="auto">
          <a:xfrm>
            <a:off x="8372637" y="4806320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2301"/>
          <p:cNvCxnSpPr/>
          <p:nvPr/>
        </p:nvCxnSpPr>
        <p:spPr bwMode="auto">
          <a:xfrm rot="16200000" flipV="1">
            <a:off x="8235711" y="4866043"/>
            <a:ext cx="94114" cy="159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2301"/>
          <p:cNvCxnSpPr/>
          <p:nvPr/>
        </p:nvCxnSpPr>
        <p:spPr bwMode="auto">
          <a:xfrm rot="16200000" flipV="1">
            <a:off x="8943890" y="4866042"/>
            <a:ext cx="94114" cy="159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2151"/>
          <p:cNvCxnSpPr/>
          <p:nvPr/>
        </p:nvCxnSpPr>
        <p:spPr bwMode="auto">
          <a:xfrm>
            <a:off x="8712457" y="4804732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Text Box 19"/>
          <p:cNvSpPr txBox="1">
            <a:spLocks noChangeArrowheads="1"/>
          </p:cNvSpPr>
          <p:nvPr/>
        </p:nvSpPr>
        <p:spPr bwMode="auto">
          <a:xfrm>
            <a:off x="9289006" y="5010180"/>
            <a:ext cx="88004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CAREL pCO2 </a:t>
            </a:r>
            <a:r>
              <a:rPr lang="en-US" sz="1000" kern="0" dirty="0" smtClean="0">
                <a:solidFill>
                  <a:schemeClr val="tx1"/>
                </a:solidFill>
              </a:rPr>
              <a:t> 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pSp>
        <p:nvGrpSpPr>
          <p:cNvPr id="123" name="Group 28"/>
          <p:cNvGrpSpPr>
            <a:grpSpLocks/>
          </p:cNvGrpSpPr>
          <p:nvPr/>
        </p:nvGrpSpPr>
        <p:grpSpPr bwMode="auto">
          <a:xfrm>
            <a:off x="3826842" y="4951896"/>
            <a:ext cx="341648" cy="307732"/>
            <a:chOff x="3460" y="2160"/>
            <a:chExt cx="247" cy="247"/>
          </a:xfrm>
        </p:grpSpPr>
        <p:sp>
          <p:nvSpPr>
            <p:cNvPr id="124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25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26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27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28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129" name="Gerade Verbindung 2301"/>
          <p:cNvCxnSpPr/>
          <p:nvPr/>
        </p:nvCxnSpPr>
        <p:spPr bwMode="auto">
          <a:xfrm rot="16200000" flipV="1">
            <a:off x="3569399" y="4523834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2301"/>
          <p:cNvCxnSpPr/>
          <p:nvPr/>
        </p:nvCxnSpPr>
        <p:spPr bwMode="auto">
          <a:xfrm rot="16200000" flipV="1">
            <a:off x="3571843" y="4762042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2151"/>
          <p:cNvCxnSpPr/>
          <p:nvPr/>
        </p:nvCxnSpPr>
        <p:spPr bwMode="auto">
          <a:xfrm>
            <a:off x="3657404" y="5105762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2301"/>
          <p:cNvCxnSpPr/>
          <p:nvPr/>
        </p:nvCxnSpPr>
        <p:spPr bwMode="auto">
          <a:xfrm rot="16200000" flipV="1">
            <a:off x="3581350" y="5027949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" name="Picture 10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43271" y="4727915"/>
            <a:ext cx="812057" cy="15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2234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Офисный центр </a:t>
            </a:r>
            <a:r>
              <a:rPr lang="en-US" dirty="0" smtClean="0"/>
              <a:t>“OKO” </a:t>
            </a:r>
            <a:br>
              <a:rPr lang="en-US" dirty="0" smtClean="0"/>
            </a:br>
            <a:endParaRPr lang="en-US" noProof="0" dirty="0" smtClean="0"/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4658731" y="1412872"/>
            <a:ext cx="7539354" cy="4752977"/>
          </a:xfrm>
        </p:spPr>
        <p:txBody>
          <a:bodyPr/>
          <a:lstStyle/>
          <a:p>
            <a:r>
              <a:rPr lang="ru-RU" b="1" dirty="0" smtClean="0"/>
              <a:t>Контакты партнера: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ООО «САЭ»</a:t>
            </a:r>
          </a:p>
          <a:p>
            <a:r>
              <a:rPr lang="ru-RU" b="1" dirty="0" smtClean="0"/>
              <a:t>г.Москва, улица Дубининская, д.27, стр.1</a:t>
            </a:r>
          </a:p>
          <a:p>
            <a:r>
              <a:rPr lang="ru-RU" b="1" dirty="0" smtClean="0"/>
              <a:t>Тел. (499)235-10-16 (06)</a:t>
            </a:r>
          </a:p>
          <a:p>
            <a:r>
              <a:rPr lang="en-US" b="1" dirty="0" smtClean="0"/>
              <a:t>www. sae-moscow.ru</a:t>
            </a:r>
          </a:p>
          <a:p>
            <a:r>
              <a:rPr lang="en-US" b="1" dirty="0" smtClean="0">
                <a:hlinkClick r:id="rId9"/>
              </a:rPr>
              <a:t>www.sae-avtomatika.ru</a:t>
            </a:r>
            <a:endParaRPr lang="ru-RU" b="1" dirty="0" smtClean="0"/>
          </a:p>
          <a:p>
            <a:r>
              <a:rPr lang="en-US" b="1" dirty="0" smtClean="0"/>
              <a:t>E-mail</a:t>
            </a:r>
            <a:r>
              <a:rPr lang="ru-RU" b="1" dirty="0" smtClean="0"/>
              <a:t>: </a:t>
            </a:r>
            <a:r>
              <a:rPr lang="en-US" b="1" dirty="0" smtClean="0"/>
              <a:t>sae-moscow@mtu-net.ru</a:t>
            </a:r>
            <a:endParaRPr lang="ru-RU" b="1" dirty="0" smtClean="0"/>
          </a:p>
        </p:txBody>
      </p:sp>
      <p:sp>
        <p:nvSpPr>
          <p:cNvPr id="5" name="cdtTextBox 4 Id5"/>
          <p:cNvSpPr txBox="1"/>
          <p:nvPr>
            <p:custDataLst>
              <p:tags r:id="rId4"/>
            </p:custDataLst>
          </p:nvPr>
        </p:nvSpPr>
        <p:spPr>
          <a:xfrm>
            <a:off x="4654550" y="5595946"/>
            <a:ext cx="7543800" cy="569904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www.siemens.ru/bt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cdtTextBox 2 Id3"/>
          <p:cNvSpPr txBox="1"/>
          <p:nvPr>
            <p:custDataLst>
              <p:tags r:id="rId5"/>
            </p:custDataLst>
          </p:nvPr>
        </p:nvSpPr>
        <p:spPr>
          <a:xfrm rot="16200000">
            <a:off x="12198350" y="6165850"/>
            <a:ext cx="1588" cy="211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sp>
        <p:nvSpPr>
          <p:cNvPr id="13" name="cdtTextBox 2 Id13"/>
          <p:cNvSpPr txBox="1"/>
          <p:nvPr>
            <p:custDataLst>
              <p:tags r:id="rId6"/>
            </p:custDataLst>
          </p:nvPr>
        </p:nvSpPr>
        <p:spPr>
          <a:xfrm rot="16200000">
            <a:off x="12198350" y="6165850"/>
            <a:ext cx="1588" cy="158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pic>
        <p:nvPicPr>
          <p:cNvPr id="10" name="Рисунок 9" descr="29100_dpi72online.jpg"/>
          <p:cNvPicPr>
            <a:picLocks noGrp="1" noChangeAspect="1"/>
          </p:cNvPicPr>
          <p:nvPr>
            <p:ph type="pic" sz="quarter" idx="15"/>
          </p:nvPr>
        </p:nvPicPr>
        <p:blipFill>
          <a:blip r:embed="rId10"/>
          <a:srcRect l="18348" r="18348"/>
          <a:stretch>
            <a:fillRect/>
          </a:stretch>
        </p:blipFill>
        <p:spPr>
          <a:blipFill>
            <a:blip r:embed="rId10"/>
            <a:stretch>
              <a:fillRect/>
            </a:stretch>
          </a:blipFill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00935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/>
</file>

<file path=customXml/item10.xml><?xml version="1.0" encoding="utf-8"?>
<p4ppTags>
  <Name>Three columns + Navigation</Name>
  <PpLayout>32</PpLayout>
  <Index>20</Index>
</p4ppTags>
</file>

<file path=customXml/item11.xml><?xml version="1.0" encoding="utf-8"?>
<p4ppTags>
  <Name>Three columns</Name>
  <PpLayout>32</PpLayout>
  <Index>14</Index>
</p4ppTags>
</file>

<file path=customXml/item12.xml><?xml version="1.0" encoding="utf-8"?>
<p4ppTags>
  <Name>Two columns</Name>
  <PpLayout>29</PpLayout>
  <Index>12</Index>
</p4ppTags>
</file>

<file path=customXml/item13.xml><?xml version="1.0" encoding="utf-8"?>
<p4ppTags>
  <Name>One object (small) + Navigation</Name>
  <PpLayout>32</PpLayout>
  <Index>18</Index>
</p4ppTags>
</file>

<file path=customXml/item14.xml><?xml version="1.0" encoding="utf-8"?>
<p4ppTags>
  <Name>Text + Index</Name>
  <PpLayout>32</PpLayout>
  <Index>8</Index>
</p4ppTags>
</file>

<file path=customXml/item15.xml><?xml version="1.0" encoding="utf-8"?>
<p4ppTags>
  <Name>One object (large) + Navigation</Name>
  <PpLayout>32</PpLayout>
  <Index>17</Index>
</p4ppTags>
</file>

<file path=customXml/item16.xml><?xml version="1.0" encoding="utf-8"?>
<p4ppTags>
  <Name>Two rows</Name>
  <PpLayout>32</PpLayout>
  <Index>13</Index>
</p4ppTags>
</file>

<file path=customXml/item17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1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.xml><?xml version="1.0" encoding="utf-8"?>
<p4ppTags>
  <Name>Four objects</Name>
  <PpLayout>24</PpLayout>
  <Index>15</Index>
</p4ppTags>
</file>

<file path=customXml/item2.xml><?xml version="1.0" encoding="utf-8"?>
<p4ppTags>
  <Name>Two rows + Navigation</Name>
  <PpLayout>32</PpLayout>
  <Index>21</Index>
</p4ppTag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B78CED99D763C4FBF0629ABA166C87F" ma:contentTypeVersion="2" ma:contentTypeDescription="Создание документа." ma:contentTypeScope="" ma:versionID="d3f00e39f96b117f1f1f4190a94ad2e9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67b20f4502cf30839fbc396151be949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4ppTags>
  <Name>One object (small)</Name>
  <PpLayout>16</PpLayout>
  <Index>11</Index>
</p4ppTags>
</file>

<file path=customXml/item5.xml><?xml version="1.0" encoding="utf-8"?>
<p4ppTags>
  <Name>One object (large)</Name>
  <PpLayout>16</PpLayout>
  <Index>10</Index>
</p4ppTags>
</file>

<file path=customXml/item6.xml><?xml version="1.0" encoding="utf-8"?>
<p4ppTags>
  <Name>Four objects + Navigation</Name>
  <PpLayout>32</PpLayout>
  <Index>22</Index>
</p4ppTags>
</file>

<file path=customXml/item7.xml><?xml version="1.0" encoding="utf-8"?>
<p4ppTags>
  <Name>Free Content</Name>
  <PpLayout>11</PpLayout>
  <Index>9</Index>
</p4ppTags>
</file>

<file path=customXml/item8.xml><?xml version="1.0" encoding="utf-8"?>
<p4ppTags>
  <Name>Free Content + Navigation</Name>
  <PpLayout>32</PpLayout>
  <Index>16</Index>
</p4ppTags>
</file>

<file path=customXml/item9.xml><?xml version="1.0" encoding="utf-8"?>
<p4ppTags>
  <Name>Two columns + Navigation</Name>
  <PpLayout>32</PpLayout>
  <Index>19</Index>
</p4ppTags>
</file>

<file path=customXml/itemProps1.xml><?xml version="1.0" encoding="utf-8"?>
<ds:datastoreItem xmlns:ds="http://schemas.openxmlformats.org/officeDocument/2006/customXml" ds:itemID="{572FBA73-6DBF-45DA-8282-9342320CFAB0}">
  <ds:schemaRefs/>
</ds:datastoreItem>
</file>

<file path=customXml/itemProps10.xml><?xml version="1.0" encoding="utf-8"?>
<ds:datastoreItem xmlns:ds="http://schemas.openxmlformats.org/officeDocument/2006/customXml" ds:itemID="{85D77EE6-52B7-48BE-9EDB-748F1EBB53DE}">
  <ds:schemaRefs/>
</ds:datastoreItem>
</file>

<file path=customXml/itemProps11.xml><?xml version="1.0" encoding="utf-8"?>
<ds:datastoreItem xmlns:ds="http://schemas.openxmlformats.org/officeDocument/2006/customXml" ds:itemID="{15CF3461-70D1-4B54-AFAB-DAFDA0A238CD}">
  <ds:schemaRefs/>
</ds:datastoreItem>
</file>

<file path=customXml/itemProps12.xml><?xml version="1.0" encoding="utf-8"?>
<ds:datastoreItem xmlns:ds="http://schemas.openxmlformats.org/officeDocument/2006/customXml" ds:itemID="{1666F4C2-68F5-4840-A44A-1A646C0925A1}">
  <ds:schemaRefs/>
</ds:datastoreItem>
</file>

<file path=customXml/itemProps13.xml><?xml version="1.0" encoding="utf-8"?>
<ds:datastoreItem xmlns:ds="http://schemas.openxmlformats.org/officeDocument/2006/customXml" ds:itemID="{D9FE249F-833E-4CF0-BECB-552D01D7DC9E}">
  <ds:schemaRefs/>
</ds:datastoreItem>
</file>

<file path=customXml/itemProps14.xml><?xml version="1.0" encoding="utf-8"?>
<ds:datastoreItem xmlns:ds="http://schemas.openxmlformats.org/officeDocument/2006/customXml" ds:itemID="{7E35FEDB-1F0E-4D67-A313-4AC59C26FF29}">
  <ds:schemaRefs/>
</ds:datastoreItem>
</file>

<file path=customXml/itemProps15.xml><?xml version="1.0" encoding="utf-8"?>
<ds:datastoreItem xmlns:ds="http://schemas.openxmlformats.org/officeDocument/2006/customXml" ds:itemID="{B27F640E-84DF-4F97-BC70-D045F1E6594F}">
  <ds:schemaRefs/>
</ds:datastoreItem>
</file>

<file path=customXml/itemProps16.xml><?xml version="1.0" encoding="utf-8"?>
<ds:datastoreItem xmlns:ds="http://schemas.openxmlformats.org/officeDocument/2006/customXml" ds:itemID="{38AB8DE4-FD9B-4166-BEC3-3F1753596133}">
  <ds:schemaRefs/>
</ds:datastoreItem>
</file>

<file path=customXml/itemProps17.xml><?xml version="1.0" encoding="utf-8"?>
<ds:datastoreItem xmlns:ds="http://schemas.openxmlformats.org/officeDocument/2006/customXml" ds:itemID="{7D61904B-064E-4FAE-9336-B147C1DF0613}">
  <ds:schemaRefs>
    <ds:schemaRef ds:uri="http://schemas.microsoft.com/office/2006/metadata/properties"/>
    <ds:schemaRef ds:uri="http://schemas.microsoft.com/sharepoint/v3"/>
  </ds:schemaRefs>
</ds:datastoreItem>
</file>

<file path=customXml/itemProps18.xml><?xml version="1.0" encoding="utf-8"?>
<ds:datastoreItem xmlns:ds="http://schemas.openxmlformats.org/officeDocument/2006/customXml" ds:itemID="{6747BEC8-AD62-41EF-9F6E-89B73B173E93}">
  <ds:schemaRefs>
    <ds:schemaRef ds:uri="http://schemas.microsoft.com/sharepoint/v3/contenttype/forms"/>
  </ds:schemaRefs>
</ds:datastoreItem>
</file>

<file path=customXml/itemProps19.xml><?xml version="1.0" encoding="utf-8"?>
<ds:datastoreItem xmlns:ds="http://schemas.openxmlformats.org/officeDocument/2006/customXml" ds:itemID="{1581BFFB-B4CE-47A8-BE77-DC1339B1E5A7}">
  <ds:schemaRefs/>
</ds:datastoreItem>
</file>

<file path=customXml/itemProps2.xml><?xml version="1.0" encoding="utf-8"?>
<ds:datastoreItem xmlns:ds="http://schemas.openxmlformats.org/officeDocument/2006/customXml" ds:itemID="{6C79E4F8-DCFB-483C-880A-AEEC6AAFC838}">
  <ds:schemaRefs/>
</ds:datastoreItem>
</file>

<file path=customXml/itemProps3.xml><?xml version="1.0" encoding="utf-8"?>
<ds:datastoreItem xmlns:ds="http://schemas.openxmlformats.org/officeDocument/2006/customXml" ds:itemID="{24FA0B61-26C7-4BAC-AA09-82D6694AC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1618AA06-B22E-4D19-9680-0D7830426729}">
  <ds:schemaRefs/>
</ds:datastoreItem>
</file>

<file path=customXml/itemProps5.xml><?xml version="1.0" encoding="utf-8"?>
<ds:datastoreItem xmlns:ds="http://schemas.openxmlformats.org/officeDocument/2006/customXml" ds:itemID="{80661B8B-A327-44F9-823B-4D9EE0B3EC78}">
  <ds:schemaRefs/>
</ds:datastoreItem>
</file>

<file path=customXml/itemProps6.xml><?xml version="1.0" encoding="utf-8"?>
<ds:datastoreItem xmlns:ds="http://schemas.openxmlformats.org/officeDocument/2006/customXml" ds:itemID="{EAB520BC-C6EC-457E-8AB5-55DB67C86858}">
  <ds:schemaRefs/>
</ds:datastoreItem>
</file>

<file path=customXml/itemProps7.xml><?xml version="1.0" encoding="utf-8"?>
<ds:datastoreItem xmlns:ds="http://schemas.openxmlformats.org/officeDocument/2006/customXml" ds:itemID="{D8097D0C-BE3E-4AEC-9593-65CFCCB19297}">
  <ds:schemaRefs/>
</ds:datastoreItem>
</file>

<file path=customXml/itemProps8.xml><?xml version="1.0" encoding="utf-8"?>
<ds:datastoreItem xmlns:ds="http://schemas.openxmlformats.org/officeDocument/2006/customXml" ds:itemID="{7CC5F709-E74B-4E5F-A728-923D5062EBEF}">
  <ds:schemaRefs/>
</ds:datastoreItem>
</file>

<file path=customXml/itemProps9.xml><?xml version="1.0" encoding="utf-8"?>
<ds:datastoreItem xmlns:ds="http://schemas.openxmlformats.org/officeDocument/2006/customXml" ds:itemID="{D7BABA95-BFFE-422B-8591-3271669EEA8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SIM_PPT_2007_16x9_DEU_V2_0_0_BASIC.pptx</Template>
  <TotalTime>480</TotalTime>
  <Words>184</Words>
  <Application>Microsoft Office PowerPoint</Application>
  <PresentationFormat>Произвольный</PresentationFormat>
  <Paragraphs>67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Siemens 2016 – 16:9</vt:lpstr>
      <vt:lpstr>49-этажный офисный центр”OKO”  Адрес объекта: 16-й участок Москва-Сити                     1-й Красногвардейский пр-д, д.21, стр.1 Площадь, 114 910 кв.м</vt:lpstr>
      <vt:lpstr>Офисный центр “OKO”</vt:lpstr>
      <vt:lpstr>Офисный центр “OKO”</vt:lpstr>
      <vt:lpstr>Офисный центр “OKO” </vt:lpstr>
      <vt:lpstr>Офисный центр “OKO”  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Corporate Design PowerPoint-Templates</dc:title>
  <dc:creator>Kashkarov, Alexander</dc:creator>
  <cp:lastModifiedBy>Канишева Татьяна</cp:lastModifiedBy>
  <cp:revision>87</cp:revision>
  <cp:lastPrinted>2012-10-29T09:59:01Z</cp:lastPrinted>
  <dcterms:created xsi:type="dcterms:W3CDTF">2006-04-07T10:01:45Z</dcterms:created>
  <dcterms:modified xsi:type="dcterms:W3CDTF">2018-09-25T16:12:45Z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February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1.1</vt:lpwstr>
  </property>
  <property fmtid="{D5CDD505-2E9C-101B-9397-08002B2CF9AE}" pid="6" name="ContentTypeId">
    <vt:lpwstr>0x010100DB78CED99D763C4FBF0629ABA166C87F</vt:lpwstr>
  </property>
  <property fmtid="{D5CDD505-2E9C-101B-9397-08002B2CF9AE}" pid="7" name="_AdHocReviewCycleID">
    <vt:i4>-1067151860</vt:i4>
  </property>
  <property fmtid="{D5CDD505-2E9C-101B-9397-08002B2CF9AE}" pid="8" name="_NewReviewCycle">
    <vt:lpwstr/>
  </property>
  <property fmtid="{D5CDD505-2E9C-101B-9397-08002B2CF9AE}" pid="9" name="_EmailSubject">
    <vt:lpwstr>шаблон опросника для получения информации по референс-объектам</vt:lpwstr>
  </property>
  <property fmtid="{D5CDD505-2E9C-101B-9397-08002B2CF9AE}" pid="10" name="_AuthorEmail">
    <vt:lpwstr>alexander.kashkarov@siemens.com</vt:lpwstr>
  </property>
  <property fmtid="{D5CDD505-2E9C-101B-9397-08002B2CF9AE}" pid="11" name="_AuthorEmailDisplayName">
    <vt:lpwstr>Kashkarov, Alexander</vt:lpwstr>
  </property>
  <property fmtid="{D5CDD505-2E9C-101B-9397-08002B2CF9AE}" pid="12" name="_PreviousAdHocReviewCycleID">
    <vt:i4>1634096811</vt:i4>
  </property>
</Properties>
</file>