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20"/>
  </p:sldMasterIdLst>
  <p:notesMasterIdLst>
    <p:notesMasterId r:id="rId26"/>
  </p:notesMasterIdLst>
  <p:handoutMasterIdLst>
    <p:handoutMasterId r:id="rId27"/>
  </p:handoutMasterIdLst>
  <p:sldIdLst>
    <p:sldId id="902" r:id="rId21"/>
    <p:sldId id="934" r:id="rId22"/>
    <p:sldId id="909" r:id="rId23"/>
    <p:sldId id="935" r:id="rId24"/>
    <p:sldId id="898" r:id="rId25"/>
  </p:sldIdLst>
  <p:sldSz cx="12198350" cy="6858000"/>
  <p:notesSz cx="7099300" cy="10234613"/>
  <p:custDataLst>
    <p:custData r:id="rId2"/>
    <p:tags r:id="rId28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C"/>
    <a:srgbClr val="FDFDFD"/>
    <a:srgbClr val="FDFEFD"/>
    <a:srgbClr val="FEFDFD"/>
    <a:srgbClr val="FEFEFD"/>
    <a:srgbClr val="FEFEFE"/>
    <a:srgbClr val="FEFFFE"/>
    <a:srgbClr val="FFFEFE"/>
    <a:srgbClr val="FFFF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47" autoAdjust="0"/>
  </p:normalViewPr>
  <p:slideViewPr>
    <p:cSldViewPr snapToObjects="1" showGuides="1">
      <p:cViewPr>
        <p:scale>
          <a:sx n="66" d="100"/>
          <a:sy n="66" d="100"/>
        </p:scale>
        <p:origin x="-2052" y="-846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2982" y="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tags" Target="tags/tag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fld id="{D3BDDBB2-9557-45F7-A460-210DD171D703}" type="datetime1">
              <a:rPr lang="ru-RU" smtClean="0">
                <a:latin typeface="Arial" pitchFamily="34" charset="0"/>
              </a:rPr>
              <a:pPr/>
              <a:t>03.07.2017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441737D3-00DB-4588-B518-075E3A1C2F06}" type="datetime1">
              <a:rPr lang="ru-RU" smtClean="0"/>
              <a:pPr/>
              <a:t>03.07.2017</a:t>
            </a:fld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E3CA87F-67DA-42B9-9BA0-FA705BDCCE76}" type="datetime1">
              <a:rPr lang="ru-RU" smtClean="0"/>
              <a:pPr/>
              <a:t>03.07.2017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3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8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E3CA87F-67DA-42B9-9BA0-FA705BDCCE76}" type="datetime1">
              <a:rPr lang="ru-RU" smtClean="0"/>
              <a:pPr/>
              <a:t>03.07.2017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8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753EA9-0F95-40F9-8CC4-FBDB8DC7B10E}" type="datetime1">
              <a:rPr lang="ru-RU" smtClean="0"/>
              <a:pPr/>
              <a:t>03.07.2017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3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customXml" Target="../../customXml/item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customXml" Target="../../customXml/item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customXml" Target="../../customXml/item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customXml" Target="../../customXml/item15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customXml" Target="../../customXml/item17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customXml" Target="../../customXml/item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customXml" Target="../../customXml/item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customXml" Target="../../customXml/item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customXml" Target="../../customXml/item8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customXml" Target="../../customXml/item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customXml" Target="../../customXml/item11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customXml" Target="../../customXml/item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customXml" Target="../../customXml/item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customXml" Target="../../customXml/item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customXml" Target="../../customXml/item1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4" name="Gruppieren 33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5" name="Gerade Verbindung 34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60708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12875"/>
            <a:ext cx="5472000" cy="2303463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60801"/>
            <a:ext cx="5472000" cy="2305049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76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360045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412877"/>
            <a:ext cx="5472112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412875"/>
            <a:ext cx="5472112" cy="23034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5767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6768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4"/>
            <a:ext cx="1295999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259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12873"/>
            <a:ext cx="2736775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12873"/>
            <a:ext cx="2592387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err="1" smtClean="0">
              <a:solidFill>
                <a:schemeClr val="tx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3" name="Gruppieren 32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4" name="Gerade Verbindung 33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4"/>
            <a:ext cx="1295999" cy="4752978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7"/>
            <a:ext cx="4032000" cy="2303462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12875"/>
            <a:ext cx="403200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130400" y="324000"/>
            <a:ext cx="1564920" cy="6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3"/>
            <a:ext cx="7539354" cy="4752977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14400" cy="4752975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3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5"/>
            <a:ext cx="7539354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4799"/>
            <a:ext cx="4514400" cy="4751051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1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12874"/>
            <a:ext cx="3887914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12874"/>
            <a:ext cx="7539355" cy="4752976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660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6"/>
            <a:ext cx="12196800" cy="4752974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4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4800"/>
            <a:ext cx="12196800" cy="54432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5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6768000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9" Type="http://schemas.openxmlformats.org/officeDocument/2006/relationships/tags" Target="../tags/tag17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2.xml"/><Relationship Id="rId42" Type="http://schemas.openxmlformats.org/officeDocument/2006/relationships/tags" Target="../tags/tag20.xml"/><Relationship Id="rId47" Type="http://schemas.openxmlformats.org/officeDocument/2006/relationships/tags" Target="../tags/tag25.xml"/><Relationship Id="rId50" Type="http://schemas.openxmlformats.org/officeDocument/2006/relationships/tags" Target="../tags/tag2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tags" Target="../tags/tag11.xml"/><Relationship Id="rId38" Type="http://schemas.openxmlformats.org/officeDocument/2006/relationships/tags" Target="../tags/tag16.xml"/><Relationship Id="rId46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41" Type="http://schemas.openxmlformats.org/officeDocument/2006/relationships/tags" Target="../tags/tag19.xml"/><Relationship Id="rId5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37" Type="http://schemas.openxmlformats.org/officeDocument/2006/relationships/tags" Target="../tags/tag15.xml"/><Relationship Id="rId40" Type="http://schemas.openxmlformats.org/officeDocument/2006/relationships/tags" Target="../tags/tag18.xml"/><Relationship Id="rId45" Type="http://schemas.openxmlformats.org/officeDocument/2006/relationships/tags" Target="../tags/tag23.xml"/><Relationship Id="rId53" Type="http://schemas.openxmlformats.org/officeDocument/2006/relationships/tags" Target="../tags/tag3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36" Type="http://schemas.openxmlformats.org/officeDocument/2006/relationships/tags" Target="../tags/tag14.xml"/><Relationship Id="rId49" Type="http://schemas.openxmlformats.org/officeDocument/2006/relationships/tags" Target="../tags/tag2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4" Type="http://schemas.openxmlformats.org/officeDocument/2006/relationships/tags" Target="../tags/tag22.xml"/><Relationship Id="rId52" Type="http://schemas.openxmlformats.org/officeDocument/2006/relationships/tags" Target="../tags/tag3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35" Type="http://schemas.openxmlformats.org/officeDocument/2006/relationships/tags" Target="../tags/tag13.xml"/><Relationship Id="rId43" Type="http://schemas.openxmlformats.org/officeDocument/2006/relationships/tags" Target="../tags/tag21.xml"/><Relationship Id="rId48" Type="http://schemas.openxmlformats.org/officeDocument/2006/relationships/tags" Target="../tags/tag26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dtRectangle 12 Id15"/>
          <p:cNvSpPr>
            <a:spLocks noChangeArrowheads="1"/>
          </p:cNvSpPr>
          <p:nvPr userDrawn="1">
            <p:custDataLst>
              <p:tags r:id="rId24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6"/>
            </p:custDataLst>
          </p:nvPr>
        </p:nvSpPr>
        <p:spPr bwMode="auto">
          <a:xfrm>
            <a:off x="627063" y="1412873"/>
            <a:ext cx="8208962" cy="47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 userDrawn="1"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 userDrawn="1"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 userDrawn="1"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 userDrawn="1"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 userDrawn="1"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 userDrawn="1"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 userDrawn="1"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 userDrawn="1"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 userDrawn="1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 userDrawn="1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 userDrawn="1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 userDrawn="1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 userDrawn="1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 userDrawn="1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 userDrawn="1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 userDrawn="1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 userDrawn="1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 userDrawn="1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 userDrawn="1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 userDrawn="1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 userDrawn="1"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 userDrawn="1"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 userDrawn="1"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4"/>
          <a:srcRect/>
          <a:stretch>
            <a:fillRect/>
          </a:stretch>
        </p:blipFill>
        <p:spPr bwMode="auto">
          <a:xfrm>
            <a:off x="10130916" y="324000"/>
            <a:ext cx="1584834" cy="6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cdtText Box 133 Id16"/>
          <p:cNvSpPr txBox="1">
            <a:spLocks noChangeArrowheads="1"/>
          </p:cNvSpPr>
          <p:nvPr userDrawn="1">
            <p:custDataLst>
              <p:tags r:id="rId50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dirty="0" smtClean="0">
                <a:solidFill>
                  <a:srgbClr val="879BAA"/>
                </a:solidFill>
              </a:rPr>
              <a:t>© </a:t>
            </a:r>
            <a:r>
              <a:rPr lang="ru-RU" sz="1000" b="1" baseline="0" dirty="0" smtClean="0">
                <a:solidFill>
                  <a:srgbClr val="879BAA"/>
                </a:solidFill>
              </a:rPr>
              <a:t> ООО «Сименс» 2</a:t>
            </a:r>
            <a:r>
              <a:rPr lang="en-US" sz="1000" b="1" baseline="0" dirty="0" smtClean="0">
                <a:solidFill>
                  <a:srgbClr val="879BAA"/>
                </a:solidFill>
              </a:rPr>
              <a:t>0</a:t>
            </a:r>
            <a:r>
              <a:rPr lang="ru-RU" sz="1000" b="1" baseline="0" dirty="0" smtClean="0">
                <a:solidFill>
                  <a:srgbClr val="879BAA"/>
                </a:solidFill>
              </a:rPr>
              <a:t>16. Все права защищены.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64" name="cdtTextBox 12 Id17"/>
          <p:cNvSpPr txBox="1"/>
          <p:nvPr userDrawn="1">
            <p:custDataLst>
              <p:tags r:id="rId51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00" noProof="0" dirty="0" smtClean="0">
                <a:solidFill>
                  <a:srgbClr val="000000"/>
                </a:solidFill>
              </a:rPr>
              <a:t>10.08</a:t>
            </a:r>
            <a:r>
              <a:rPr lang="de-DE" sz="1000" noProof="0" dirty="0" smtClean="0">
                <a:solidFill>
                  <a:srgbClr val="000000"/>
                </a:solidFill>
              </a:rPr>
              <a:t>.20</a:t>
            </a:r>
            <a:r>
              <a:rPr lang="ru-RU" sz="1000" noProof="0" dirty="0" smtClean="0">
                <a:solidFill>
                  <a:srgbClr val="000000"/>
                </a:solidFill>
              </a:rPr>
              <a:t>16</a:t>
            </a:r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5" name="cdtTextBox 11 Id18"/>
          <p:cNvSpPr txBox="1"/>
          <p:nvPr userDrawn="1">
            <p:custDataLst>
              <p:tags r:id="rId52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 userDrawn="1">
            <p:custDataLst>
              <p:tags r:id="rId53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Toropova Oxana / BT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  <p:sldLayoutId id="2147483679" r:id="rId4"/>
    <p:sldLayoutId id="2147483695" r:id="rId5"/>
    <p:sldLayoutId id="2147483705" r:id="rId6"/>
    <p:sldLayoutId id="2147483706" r:id="rId7"/>
    <p:sldLayoutId id="2147483670" r:id="rId8"/>
    <p:sldLayoutId id="2147483692" r:id="rId9"/>
    <p:sldLayoutId id="2147483696" r:id="rId10"/>
    <p:sldLayoutId id="2147483707" r:id="rId11"/>
    <p:sldLayoutId id="2147483683" r:id="rId12"/>
    <p:sldLayoutId id="2147483681" r:id="rId13"/>
    <p:sldLayoutId id="2147483697" r:id="rId14"/>
    <p:sldLayoutId id="2147483691" r:id="rId15"/>
    <p:sldLayoutId id="2147483693" r:id="rId16"/>
    <p:sldLayoutId id="2147483684" r:id="rId17"/>
    <p:sldLayoutId id="2147483685" r:id="rId18"/>
    <p:sldLayoutId id="2147483694" r:id="rId19"/>
    <p:sldLayoutId id="2147483686" r:id="rId20"/>
    <p:sldLayoutId id="2147483688" r:id="rId21"/>
    <p:sldLayoutId id="2147483704" r:id="rId2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slideLayout" Target="../slideLayouts/slideLayout9.xml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image" Target="../media/image8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image" Target="../media/image7.png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20.xml"/><Relationship Id="rId7" Type="http://schemas.openxmlformats.org/officeDocument/2006/relationships/slideLayout" Target="../slideLayouts/slideLayout2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5.jpeg"/><Relationship Id="rId5" Type="http://schemas.openxmlformats.org/officeDocument/2006/relationships/tags" Target="../tags/tag122.xml"/><Relationship Id="rId10" Type="http://schemas.openxmlformats.org/officeDocument/2006/relationships/hyperlink" Target="mailto:sae-info@mtu-net.ru" TargetMode="External"/><Relationship Id="rId4" Type="http://schemas.openxmlformats.org/officeDocument/2006/relationships/tags" Target="../tags/tag121.xml"/><Relationship Id="rId9" Type="http://schemas.openxmlformats.org/officeDocument/2006/relationships/hyperlink" Target="http://www.sae-moscow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27063" y="4108512"/>
            <a:ext cx="6480000" cy="1693983"/>
          </a:xfrm>
        </p:spPr>
        <p:txBody>
          <a:bodyPr/>
          <a:lstStyle/>
          <a:p>
            <a:r>
              <a:rPr lang="ru-RU" noProof="0" dirty="0" smtClean="0"/>
              <a:t>ДИ</a:t>
            </a:r>
            <a:r>
              <a:rPr lang="ru-RU" sz="4000" b="1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«Нефтяник»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000" b="0" noProof="0" dirty="0" smtClean="0"/>
              <a:t/>
            </a:r>
            <a:br>
              <a:rPr lang="en-US" sz="1000" b="0" noProof="0" dirty="0" smtClean="0"/>
            </a:br>
            <a:r>
              <a:rPr lang="ru-RU" sz="2000" b="0" dirty="0" smtClean="0"/>
              <a:t>Адрес объект </a:t>
            </a:r>
            <a:r>
              <a:rPr lang="en-US" sz="2000" b="0" dirty="0" smtClean="0"/>
              <a:t> </a:t>
            </a:r>
            <a:r>
              <a:rPr lang="ru-RU" sz="2000" b="0" dirty="0" smtClean="0"/>
              <a:t>г. Сургут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ru-RU" sz="2000" b="0" dirty="0" smtClean="0"/>
              <a:t>Площадь, 5</a:t>
            </a:r>
            <a:r>
              <a:rPr lang="en-US" sz="2000" b="0" dirty="0" smtClean="0"/>
              <a:t>0 000 </a:t>
            </a:r>
            <a:r>
              <a:rPr lang="ru-RU" sz="2000" b="0" dirty="0" smtClean="0"/>
              <a:t>кв.м</a:t>
            </a:r>
            <a:endParaRPr lang="en-US" sz="2000" b="0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smtClean="0"/>
              <a:t>www.siemens.ru/bt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27063" y="5907600"/>
            <a:ext cx="3671912" cy="324000"/>
          </a:xfrm>
        </p:spPr>
        <p:txBody>
          <a:bodyPr/>
          <a:lstStyle/>
          <a:p>
            <a:r>
              <a:rPr lang="en-US" noProof="0" dirty="0" smtClean="0"/>
              <a:t>© </a:t>
            </a:r>
            <a:r>
              <a:rPr lang="ru-RU" dirty="0" smtClean="0"/>
              <a:t>ООО «Сименс» 2016. Все права защищены.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platzhalter 13"/>
          <p:cNvSpPr txBox="1">
            <a:spLocks/>
          </p:cNvSpPr>
          <p:nvPr/>
        </p:nvSpPr>
        <p:spPr bwMode="auto">
          <a:xfrm>
            <a:off x="9534929" y="6309320"/>
            <a:ext cx="3405006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0" bIns="4680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buClr>
                <a:schemeClr val="accent1"/>
              </a:buClr>
            </a:pPr>
            <a:r>
              <a:rPr lang="ru-RU" sz="1000" b="1" kern="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 </a:t>
            </a:r>
            <a:r>
              <a:rPr lang="ru-RU" sz="1000" i="1" kern="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*Изобретательность для жизни</a:t>
            </a:r>
            <a:endParaRPr kumimoji="0" lang="ru-RU" sz="10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0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ДИ«Нефтяник»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3938935" y="19168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7" name="cdtRectangle 3 Id114691"/>
          <p:cNvSpPr txBox="1">
            <a:spLocks noChangeArrowheads="1"/>
          </p:cNvSpPr>
          <p:nvPr/>
        </p:nvSpPr>
        <p:spPr bwMode="auto">
          <a:xfrm>
            <a:off x="6603231" y="1414800"/>
            <a:ext cx="5328096" cy="49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u="sng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Тип объекта: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</a:t>
            </a: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</a:t>
            </a:r>
            <a:r>
              <a:rPr lang="ru-RU" sz="2000" b="1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Дворец искусств 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специфического корпоративного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назначения, общая площадь </a:t>
            </a:r>
            <a:endParaRPr lang="en-US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50</a:t>
            </a: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000 м2.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u="sng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Год реализации: </a:t>
            </a:r>
            <a:r>
              <a:rPr lang="en-US" u="sng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2015-</a:t>
            </a:r>
            <a:r>
              <a:rPr lang="ru-RU" u="sng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2016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u="sng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Партнёр компании «Сименс»: ООО «САЭ»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Заказчик: </a:t>
            </a:r>
            <a:r>
              <a:rPr lang="ru-RU" b="1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ОАО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«</a:t>
            </a:r>
            <a:r>
              <a:rPr lang="ru-RU" b="1" kern="0" dirty="0" err="1" smtClean="0">
                <a:solidFill>
                  <a:schemeClr val="tx1"/>
                </a:solidFill>
                <a:ea typeface="+mn-ea"/>
                <a:cs typeface="Arial" pitchFamily="34" charset="0"/>
              </a:rPr>
              <a:t>Сургутнефтегаз</a:t>
            </a:r>
            <a:r>
              <a:rPr lang="ru-RU" b="1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»</a:t>
            </a: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, 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система управления зданием,  со встроенными функциями </a:t>
            </a:r>
            <a:r>
              <a:rPr lang="ru-RU" kern="0" dirty="0" err="1" smtClean="0">
                <a:solidFill>
                  <a:schemeClr val="tx1"/>
                </a:solidFill>
                <a:ea typeface="+mn-ea"/>
                <a:cs typeface="Arial" pitchFamily="34" charset="0"/>
              </a:rPr>
              <a:t>энергоэффективности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 и  возможностью учета потребляемых ресурсов.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en-US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9388" lvl="1" indent="-17780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Рисунок 11" descr="20160915_145639_2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29411" y="1414800"/>
            <a:ext cx="6684144" cy="4905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0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ДИ«Нефтяник»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 smtClean="0">
              <a:latin typeface="Arial" pitchFamily="34" charset="0"/>
            </a:endParaRPr>
          </a:p>
        </p:txBody>
      </p:sp>
      <p:sp>
        <p:nvSpPr>
          <p:cNvPr id="114691" name="cdtRectangle 3 Id114691"/>
          <p:cNvSpPr>
            <a:spLocks noGrp="1" noChangeArrowheads="1"/>
          </p:cNvSpPr>
          <p:nvPr>
            <p:ph idx="1"/>
          </p:nvPr>
        </p:nvSpPr>
        <p:spPr>
          <a:xfrm>
            <a:off x="627063" y="1268413"/>
            <a:ext cx="5480496" cy="4897437"/>
          </a:xfrm>
        </p:spPr>
        <p:txBody>
          <a:bodyPr/>
          <a:lstStyle/>
          <a:p>
            <a:r>
              <a:rPr lang="ru-RU" b="1" dirty="0" smtClean="0"/>
              <a:t>Перечень установленного оборудования и реализованных решений</a:t>
            </a:r>
            <a:r>
              <a:rPr lang="en-US" b="1" dirty="0" smtClean="0"/>
              <a:t> Siemens</a:t>
            </a:r>
            <a:r>
              <a:rPr lang="ru-RU" b="1" dirty="0" smtClean="0"/>
              <a:t>:</a:t>
            </a:r>
            <a:endParaRPr lang="en-US" b="1" dirty="0" smtClean="0"/>
          </a:p>
          <a:p>
            <a:endParaRPr lang="en-US" noProof="0" dirty="0" smtClean="0">
              <a:latin typeface="Arial" pitchFamily="34" charset="0"/>
            </a:endParaRPr>
          </a:p>
          <a:p>
            <a:r>
              <a:rPr lang="ru-RU" b="1" u="sng" noProof="0" dirty="0" smtClean="0"/>
              <a:t>Автоматизация здания </a:t>
            </a:r>
            <a:endParaRPr lang="en-US" b="1" u="sng" noProof="0" dirty="0" smtClean="0">
              <a:latin typeface="Arial" pitchFamily="34" charset="0"/>
            </a:endParaRPr>
          </a:p>
          <a:p>
            <a:r>
              <a:rPr lang="en-US" dirty="0" smtClean="0"/>
              <a:t>34 </a:t>
            </a:r>
            <a:r>
              <a:rPr lang="ru-RU" dirty="0" smtClean="0"/>
              <a:t>Контроллеров </a:t>
            </a:r>
            <a:r>
              <a:rPr lang="en-US" dirty="0" smtClean="0"/>
              <a:t>Desigo PX</a:t>
            </a:r>
            <a:r>
              <a:rPr lang="ru-RU" dirty="0" smtClean="0"/>
              <a:t>С</a:t>
            </a:r>
          </a:p>
          <a:p>
            <a:endParaRPr lang="ru-RU" dirty="0" smtClean="0"/>
          </a:p>
          <a:p>
            <a:r>
              <a:rPr lang="ru-RU" b="1" u="sng" dirty="0" smtClean="0"/>
              <a:t>Периферийное оборудование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97 приводов воздушных заслонок,</a:t>
            </a:r>
          </a:p>
          <a:p>
            <a:r>
              <a:rPr lang="ru-RU" dirty="0" smtClean="0"/>
              <a:t>557 датчиков </a:t>
            </a:r>
            <a:r>
              <a:rPr lang="en-US" dirty="0" smtClean="0"/>
              <a:t>SYMARO</a:t>
            </a:r>
          </a:p>
          <a:p>
            <a:r>
              <a:rPr lang="en-US" dirty="0" smtClean="0"/>
              <a:t>148 </a:t>
            </a:r>
            <a:r>
              <a:rPr lang="ru-RU" dirty="0" smtClean="0"/>
              <a:t>комплектов регулирующих клапанов </a:t>
            </a:r>
            <a:r>
              <a:rPr lang="en-US" dirty="0" err="1" smtClean="0"/>
              <a:t>Acvatix</a:t>
            </a:r>
            <a:endParaRPr lang="ru-RU" dirty="0" smtClean="0"/>
          </a:p>
          <a:p>
            <a:pPr lvl="1">
              <a:buNone/>
            </a:pPr>
            <a:endParaRPr lang="ru-RU" u="sng" dirty="0" smtClean="0"/>
          </a:p>
          <a:p>
            <a:pPr lvl="1">
              <a:buNone/>
            </a:pPr>
            <a:r>
              <a:rPr lang="ru-RU" b="1" u="sng" dirty="0" smtClean="0"/>
              <a:t>Диспетчеризация</a:t>
            </a:r>
            <a:r>
              <a:rPr lang="ru-RU" u="sng" dirty="0" smtClean="0"/>
              <a:t> </a:t>
            </a:r>
            <a:endParaRPr lang="en-US" u="sng" dirty="0" smtClean="0"/>
          </a:p>
          <a:p>
            <a:r>
              <a:rPr lang="ru-RU" dirty="0" smtClean="0"/>
              <a:t>8500</a:t>
            </a:r>
            <a:r>
              <a:rPr lang="en-US" dirty="0" smtClean="0"/>
              <a:t> </a:t>
            </a:r>
            <a:r>
              <a:rPr lang="ru-RU" dirty="0" smtClean="0"/>
              <a:t>Точек диспетчеризации </a:t>
            </a:r>
            <a:r>
              <a:rPr lang="en-US" dirty="0" err="1" smtClean="0"/>
              <a:t>Desigo</a:t>
            </a:r>
            <a:r>
              <a:rPr lang="en-US" dirty="0" smtClean="0"/>
              <a:t> Insight</a:t>
            </a:r>
          </a:p>
          <a:p>
            <a:r>
              <a:rPr lang="en-US" dirty="0" smtClean="0"/>
              <a:t>2 </a:t>
            </a:r>
            <a:r>
              <a:rPr lang="ru-RU" dirty="0" smtClean="0"/>
              <a:t>рабочих места</a:t>
            </a:r>
          </a:p>
          <a:p>
            <a:endParaRPr lang="ru-RU" dirty="0" smtClean="0"/>
          </a:p>
          <a:p>
            <a:pPr lvl="1">
              <a:buNone/>
            </a:pPr>
            <a:endParaRPr lang="ru-RU" noProof="0" dirty="0" smtClean="0">
              <a:latin typeface="Arial" pitchFamily="34" charset="0"/>
            </a:endParaRPr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en-US" noProof="0" dirty="0" smtClean="0">
              <a:latin typeface="Arial" pitchFamily="34" charset="0"/>
            </a:endParaRPr>
          </a:p>
        </p:txBody>
      </p:sp>
      <p:sp>
        <p:nvSpPr>
          <p:cNvPr id="4" name="cdtRectangle 3 Id114691"/>
          <p:cNvSpPr txBox="1">
            <a:spLocks noChangeArrowheads="1"/>
          </p:cNvSpPr>
          <p:nvPr/>
        </p:nvSpPr>
        <p:spPr bwMode="auto">
          <a:xfrm>
            <a:off x="6107559" y="1412874"/>
            <a:ext cx="5328096" cy="49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4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ДИ«Нефтяник»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 smtClean="0">
              <a:latin typeface="Arial" pitchFamily="34" charset="0"/>
            </a:endParaRPr>
          </a:p>
        </p:txBody>
      </p:sp>
      <p:cxnSp>
        <p:nvCxnSpPr>
          <p:cNvPr id="7" name="Gerade Verbindung 2151"/>
          <p:cNvCxnSpPr/>
          <p:nvPr/>
        </p:nvCxnSpPr>
        <p:spPr bwMode="auto">
          <a:xfrm flipV="1">
            <a:off x="669887" y="3131320"/>
            <a:ext cx="10899637" cy="851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106"/>
          <p:cNvPicPr>
            <a:picLocks noChangeAspect="1" noChangeArrowheads="1"/>
          </p:cNvPicPr>
          <p:nvPr/>
        </p:nvPicPr>
        <p:blipFill>
          <a:blip r:embed="rId28" cstate="screen"/>
          <a:srcRect/>
          <a:stretch>
            <a:fillRect/>
          </a:stretch>
        </p:blipFill>
        <p:spPr bwMode="auto">
          <a:xfrm>
            <a:off x="3814466" y="2939054"/>
            <a:ext cx="812057" cy="15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4722008" y="2527769"/>
            <a:ext cx="1" cy="6120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000" dirty="0">
              <a:latin typeface="+mn-lt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253957" y="2059717"/>
            <a:ext cx="917354" cy="69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8358139" y="4359485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3949368" y="3868562"/>
            <a:ext cx="920728" cy="15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dirty="0" err="1" smtClean="0">
                <a:latin typeface="+mn-lt"/>
              </a:rPr>
              <a:t>BACnet</a:t>
            </a:r>
            <a:r>
              <a:rPr lang="en-US" sz="1000" dirty="0" smtClean="0">
                <a:latin typeface="+mn-lt"/>
              </a:rPr>
              <a:t>/</a:t>
            </a:r>
            <a:r>
              <a:rPr lang="en-US" sz="1000" dirty="0" err="1" smtClean="0">
                <a:latin typeface="+mn-lt"/>
              </a:rPr>
              <a:t>LonTalk</a:t>
            </a:r>
            <a:r>
              <a:rPr lang="en-US" sz="1000" dirty="0" smtClean="0">
                <a:latin typeface="+mn-lt"/>
              </a:rPr>
              <a:t>   </a:t>
            </a:r>
            <a:endParaRPr lang="en-US" sz="1000" dirty="0">
              <a:latin typeface="+mn-lt"/>
            </a:endParaRPr>
          </a:p>
        </p:txBody>
      </p:sp>
      <p:cxnSp>
        <p:nvCxnSpPr>
          <p:cNvPr id="43" name="Gerade Verbindung 2301"/>
          <p:cNvCxnSpPr/>
          <p:nvPr/>
        </p:nvCxnSpPr>
        <p:spPr bwMode="auto">
          <a:xfrm flipV="1">
            <a:off x="7678597" y="3139837"/>
            <a:ext cx="0" cy="23727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424"/>
          <p:cNvSpPr/>
          <p:nvPr/>
        </p:nvSpPr>
        <p:spPr>
          <a:xfrm>
            <a:off x="7893537" y="3233041"/>
            <a:ext cx="784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PXG3.L</a:t>
            </a:r>
          </a:p>
        </p:txBody>
      </p:sp>
      <p:grpSp>
        <p:nvGrpSpPr>
          <p:cNvPr id="53" name="Gruppieren 249"/>
          <p:cNvGrpSpPr>
            <a:grpSpLocks/>
          </p:cNvGrpSpPr>
          <p:nvPr/>
        </p:nvGrpSpPr>
        <p:grpSpPr bwMode="auto">
          <a:xfrm>
            <a:off x="7507773" y="3236001"/>
            <a:ext cx="341648" cy="307732"/>
            <a:chOff x="8105625" y="3241625"/>
            <a:chExt cx="481807" cy="478728"/>
          </a:xfrm>
        </p:grpSpPr>
        <p:sp>
          <p:nvSpPr>
            <p:cNvPr id="54" name="Rectangle 3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5400000">
              <a:off x="8107165" y="3240085"/>
              <a:ext cx="478728" cy="4818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5" name="Rectangle 4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5400000">
              <a:off x="8203689" y="3279933"/>
              <a:ext cx="280886" cy="4338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00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56" name="Freeform 4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rot="10800000">
              <a:off x="8251920" y="3454175"/>
              <a:ext cx="310151" cy="80009"/>
            </a:xfrm>
            <a:custGeom>
              <a:avLst/>
              <a:gdLst>
                <a:gd name="T0" fmla="*/ 0 w 326"/>
                <a:gd name="T1" fmla="*/ 0 h 186"/>
                <a:gd name="T2" fmla="*/ 0 w 326"/>
                <a:gd name="T3" fmla="*/ 0 h 186"/>
                <a:gd name="T4" fmla="*/ 0 w 326"/>
                <a:gd name="T5" fmla="*/ 0 h 186"/>
                <a:gd name="T6" fmla="*/ 0 w 326"/>
                <a:gd name="T7" fmla="*/ 0 h 186"/>
                <a:gd name="T8" fmla="*/ 0 w 326"/>
                <a:gd name="T9" fmla="*/ 0 h 186"/>
                <a:gd name="T10" fmla="*/ 0 w 326"/>
                <a:gd name="T11" fmla="*/ 0 h 186"/>
                <a:gd name="T12" fmla="*/ 0 w 326"/>
                <a:gd name="T13" fmla="*/ 0 h 186"/>
                <a:gd name="T14" fmla="*/ 0 w 326"/>
                <a:gd name="T15" fmla="*/ 0 h 186"/>
                <a:gd name="T16" fmla="*/ 0 w 326"/>
                <a:gd name="T17" fmla="*/ 0 h 186"/>
                <a:gd name="T18" fmla="*/ 0 w 326"/>
                <a:gd name="T19" fmla="*/ 0 h 186"/>
                <a:gd name="T20" fmla="*/ 0 w 326"/>
                <a:gd name="T21" fmla="*/ 0 h 186"/>
                <a:gd name="T22" fmla="*/ 0 w 326"/>
                <a:gd name="T23" fmla="*/ 0 h 186"/>
                <a:gd name="T24" fmla="*/ 0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0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70" name="Picture 4" descr="D:\V5\Pictures\BTL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755972" y="2108259"/>
            <a:ext cx="637638" cy="653988"/>
          </a:xfrm>
          <a:prstGeom prst="rect">
            <a:avLst/>
          </a:prstGeom>
          <a:noFill/>
        </p:spPr>
      </p:pic>
      <p:grpSp>
        <p:nvGrpSpPr>
          <p:cNvPr id="72" name="Gruppieren 2060"/>
          <p:cNvGrpSpPr/>
          <p:nvPr/>
        </p:nvGrpSpPr>
        <p:grpSpPr>
          <a:xfrm>
            <a:off x="7890793" y="3560829"/>
            <a:ext cx="418384" cy="494702"/>
            <a:chOff x="5101084" y="3246430"/>
            <a:chExt cx="440857" cy="578727"/>
          </a:xfrm>
        </p:grpSpPr>
        <p:grpSp>
          <p:nvGrpSpPr>
            <p:cNvPr id="73" name="Group 34"/>
            <p:cNvGrpSpPr>
              <a:grpSpLocks/>
            </p:cNvGrpSpPr>
            <p:nvPr/>
          </p:nvGrpSpPr>
          <p:grpSpPr bwMode="auto">
            <a:xfrm>
              <a:off x="5101086" y="3246430"/>
              <a:ext cx="360000" cy="360000"/>
              <a:chOff x="3429" y="1960"/>
              <a:chExt cx="215" cy="229"/>
            </a:xfrm>
          </p:grpSpPr>
          <p:sp>
            <p:nvSpPr>
              <p:cNvPr id="75" name="Rectangle 35"/>
              <p:cNvSpPr>
                <a:spLocks noChangeArrowheads="1"/>
              </p:cNvSpPr>
              <p:nvPr/>
            </p:nvSpPr>
            <p:spPr bwMode="auto">
              <a:xfrm rot="-5400000">
                <a:off x="3422" y="1967"/>
                <a:ext cx="229" cy="21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6" name="Freeform 36"/>
              <p:cNvSpPr>
                <a:spLocks/>
              </p:cNvSpPr>
              <p:nvPr/>
            </p:nvSpPr>
            <p:spPr bwMode="auto">
              <a:xfrm>
                <a:off x="3455" y="1991"/>
                <a:ext cx="164" cy="149"/>
              </a:xfrm>
              <a:custGeom>
                <a:avLst/>
                <a:gdLst>
                  <a:gd name="T0" fmla="*/ 0 w 576"/>
                  <a:gd name="T1" fmla="*/ 0 h 384"/>
                  <a:gd name="T2" fmla="*/ 0 w 576"/>
                  <a:gd name="T3" fmla="*/ 0 h 384"/>
                  <a:gd name="T4" fmla="*/ 0 w 576"/>
                  <a:gd name="T5" fmla="*/ 0 h 384"/>
                  <a:gd name="T6" fmla="*/ 0 w 576"/>
                  <a:gd name="T7" fmla="*/ 0 h 384"/>
                  <a:gd name="T8" fmla="*/ 0 w 576"/>
                  <a:gd name="T9" fmla="*/ 0 h 384"/>
                  <a:gd name="T10" fmla="*/ 0 w 576"/>
                  <a:gd name="T11" fmla="*/ 0 h 384"/>
                  <a:gd name="T12" fmla="*/ 0 w 576"/>
                  <a:gd name="T13" fmla="*/ 0 h 384"/>
                  <a:gd name="T14" fmla="*/ 0 w 576"/>
                  <a:gd name="T15" fmla="*/ 0 h 384"/>
                  <a:gd name="T16" fmla="*/ 0 w 576"/>
                  <a:gd name="T17" fmla="*/ 0 h 384"/>
                  <a:gd name="T18" fmla="*/ 0 w 576"/>
                  <a:gd name="T19" fmla="*/ 0 h 384"/>
                  <a:gd name="T20" fmla="*/ 0 w 576"/>
                  <a:gd name="T21" fmla="*/ 0 h 384"/>
                  <a:gd name="T22" fmla="*/ 0 w 576"/>
                  <a:gd name="T23" fmla="*/ 0 h 384"/>
                  <a:gd name="T24" fmla="*/ 0 w 576"/>
                  <a:gd name="T25" fmla="*/ 0 h 384"/>
                  <a:gd name="T26" fmla="*/ 0 w 576"/>
                  <a:gd name="T27" fmla="*/ 0 h 384"/>
                  <a:gd name="T28" fmla="*/ 0 w 576"/>
                  <a:gd name="T29" fmla="*/ 0 h 384"/>
                  <a:gd name="T30" fmla="*/ 0 w 576"/>
                  <a:gd name="T31" fmla="*/ 0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76"/>
                  <a:gd name="T49" fmla="*/ 0 h 384"/>
                  <a:gd name="T50" fmla="*/ 576 w 576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76" h="384">
                    <a:moveTo>
                      <a:pt x="480" y="0"/>
                    </a:moveTo>
                    <a:lnTo>
                      <a:pt x="505" y="6"/>
                    </a:lnTo>
                    <a:lnTo>
                      <a:pt x="526" y="25"/>
                    </a:lnTo>
                    <a:lnTo>
                      <a:pt x="545" y="54"/>
                    </a:lnTo>
                    <a:lnTo>
                      <a:pt x="563" y="94"/>
                    </a:lnTo>
                    <a:lnTo>
                      <a:pt x="574" y="140"/>
                    </a:lnTo>
                    <a:lnTo>
                      <a:pt x="576" y="192"/>
                    </a:lnTo>
                    <a:lnTo>
                      <a:pt x="574" y="240"/>
                    </a:lnTo>
                    <a:lnTo>
                      <a:pt x="563" y="286"/>
                    </a:lnTo>
                    <a:lnTo>
                      <a:pt x="545" y="328"/>
                    </a:lnTo>
                    <a:lnTo>
                      <a:pt x="526" y="359"/>
                    </a:lnTo>
                    <a:lnTo>
                      <a:pt x="505" y="376"/>
                    </a:lnTo>
                    <a:lnTo>
                      <a:pt x="480" y="384"/>
                    </a:lnTo>
                    <a:lnTo>
                      <a:pt x="0" y="384"/>
                    </a:lnTo>
                    <a:lnTo>
                      <a:pt x="0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7" name="Rectangle 37"/>
              <p:cNvSpPr>
                <a:spLocks noChangeArrowheads="1"/>
              </p:cNvSpPr>
              <p:nvPr/>
            </p:nvSpPr>
            <p:spPr bwMode="auto">
              <a:xfrm>
                <a:off x="3469" y="2008"/>
                <a:ext cx="111" cy="78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74" name="Text Box 14"/>
            <p:cNvSpPr txBox="1">
              <a:spLocks noChangeArrowheads="1"/>
            </p:cNvSpPr>
            <p:nvPr/>
          </p:nvSpPr>
          <p:spPr bwMode="auto">
            <a:xfrm>
              <a:off x="5101084" y="3645131"/>
              <a:ext cx="440857" cy="180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PXM20</a:t>
              </a:r>
              <a:endParaRPr lang="en-US" sz="1000" b="1" kern="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2" name="Group 28"/>
          <p:cNvGrpSpPr>
            <a:grpSpLocks/>
          </p:cNvGrpSpPr>
          <p:nvPr/>
        </p:nvGrpSpPr>
        <p:grpSpPr bwMode="auto">
          <a:xfrm>
            <a:off x="7867120" y="4271467"/>
            <a:ext cx="341648" cy="307732"/>
            <a:chOff x="3460" y="2160"/>
            <a:chExt cx="247" cy="247"/>
          </a:xfrm>
        </p:grpSpPr>
        <p:sp>
          <p:nvSpPr>
            <p:cNvPr id="103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04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05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06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07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10" name="Text Box 25"/>
          <p:cNvSpPr txBox="1">
            <a:spLocks noChangeArrowheads="1"/>
          </p:cNvSpPr>
          <p:nvPr/>
        </p:nvSpPr>
        <p:spPr bwMode="auto">
          <a:xfrm>
            <a:off x="2743271" y="2939054"/>
            <a:ext cx="66524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CH" sz="1000" dirty="0" smtClean="0">
                <a:latin typeface="+mn-lt"/>
              </a:rPr>
              <a:t>BACnet / IP</a:t>
            </a:r>
            <a:endParaRPr lang="de-CH" sz="1000" dirty="0">
              <a:latin typeface="+mn-lt"/>
            </a:endParaRPr>
          </a:p>
        </p:txBody>
      </p:sp>
      <p:sp>
        <p:nvSpPr>
          <p:cNvPr id="316" name="Text Box 103"/>
          <p:cNvSpPr txBox="1">
            <a:spLocks noChangeArrowheads="1"/>
          </p:cNvSpPr>
          <p:nvPr/>
        </p:nvSpPr>
        <p:spPr bwMode="auto">
          <a:xfrm>
            <a:off x="1731927" y="5359486"/>
            <a:ext cx="1907729" cy="38472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Центральные системы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ОВК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6" name="Text Box 25"/>
          <p:cNvSpPr txBox="1">
            <a:spLocks noChangeArrowheads="1"/>
          </p:cNvSpPr>
          <p:nvPr/>
        </p:nvSpPr>
        <p:spPr bwMode="auto">
          <a:xfrm>
            <a:off x="3767004" y="1824370"/>
            <a:ext cx="186429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000" dirty="0" smtClean="0">
                <a:latin typeface="+mn-lt"/>
              </a:rPr>
              <a:t>Рабочая станция </a:t>
            </a:r>
            <a:r>
              <a:rPr lang="en-US" sz="1000" dirty="0" err="1" smtClean="0">
                <a:latin typeface="+mn-lt"/>
              </a:rPr>
              <a:t>Desigo</a:t>
            </a:r>
            <a:r>
              <a:rPr lang="en-US" sz="1000" dirty="0" smtClean="0">
                <a:latin typeface="+mn-lt"/>
              </a:rPr>
              <a:t> Insight</a:t>
            </a:r>
            <a:endParaRPr lang="de-CH" sz="1000" dirty="0">
              <a:latin typeface="+mn-lt"/>
            </a:endParaRPr>
          </a:p>
        </p:txBody>
      </p:sp>
      <p:cxnSp>
        <p:nvCxnSpPr>
          <p:cNvPr id="191" name="Gerade Verbindung 2301"/>
          <p:cNvCxnSpPr/>
          <p:nvPr/>
        </p:nvCxnSpPr>
        <p:spPr bwMode="auto">
          <a:xfrm rot="5400000" flipH="1" flipV="1">
            <a:off x="7160865" y="4061467"/>
            <a:ext cx="1035465" cy="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Gerade Verbindung 2151"/>
          <p:cNvCxnSpPr/>
          <p:nvPr/>
        </p:nvCxnSpPr>
        <p:spPr bwMode="auto">
          <a:xfrm>
            <a:off x="7690766" y="4428701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8" name="TextBox 207"/>
          <p:cNvSpPr txBox="1"/>
          <p:nvPr/>
        </p:nvSpPr>
        <p:spPr>
          <a:xfrm>
            <a:off x="1741457" y="2647056"/>
            <a:ext cx="428628" cy="256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209" name="Gerade Verbindung 2301"/>
          <p:cNvCxnSpPr/>
          <p:nvPr/>
        </p:nvCxnSpPr>
        <p:spPr bwMode="auto">
          <a:xfrm rot="16200000" flipV="1">
            <a:off x="7599800" y="4720710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301"/>
          <p:cNvCxnSpPr/>
          <p:nvPr/>
        </p:nvCxnSpPr>
        <p:spPr bwMode="auto">
          <a:xfrm rot="16200000" flipV="1">
            <a:off x="7599805" y="5002794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6" name="Group 28"/>
          <p:cNvGrpSpPr>
            <a:grpSpLocks/>
          </p:cNvGrpSpPr>
          <p:nvPr/>
        </p:nvGrpSpPr>
        <p:grpSpPr bwMode="auto">
          <a:xfrm>
            <a:off x="7879730" y="4926740"/>
            <a:ext cx="341648" cy="307732"/>
            <a:chOff x="3460" y="2160"/>
            <a:chExt cx="247" cy="247"/>
          </a:xfrm>
        </p:grpSpPr>
        <p:sp>
          <p:nvSpPr>
            <p:cNvPr id="217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18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19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21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22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23" name="Gerade Verbindung 2151"/>
          <p:cNvCxnSpPr/>
          <p:nvPr/>
        </p:nvCxnSpPr>
        <p:spPr bwMode="auto">
          <a:xfrm>
            <a:off x="7703376" y="5083974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" name="Text Box 19"/>
          <p:cNvSpPr txBox="1">
            <a:spLocks noChangeArrowheads="1"/>
          </p:cNvSpPr>
          <p:nvPr/>
        </p:nvSpPr>
        <p:spPr bwMode="auto">
          <a:xfrm>
            <a:off x="8343231" y="4979067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cxnSp>
        <p:nvCxnSpPr>
          <p:cNvPr id="227" name="Gerade Verbindung 2301"/>
          <p:cNvCxnSpPr/>
          <p:nvPr/>
        </p:nvCxnSpPr>
        <p:spPr bwMode="auto">
          <a:xfrm flipV="1">
            <a:off x="6309726" y="3150979"/>
            <a:ext cx="0" cy="23727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9" name="Gruppieren 249"/>
          <p:cNvGrpSpPr>
            <a:grpSpLocks/>
          </p:cNvGrpSpPr>
          <p:nvPr/>
        </p:nvGrpSpPr>
        <p:grpSpPr bwMode="auto">
          <a:xfrm>
            <a:off x="6138902" y="3247143"/>
            <a:ext cx="341648" cy="307732"/>
            <a:chOff x="8105625" y="3241625"/>
            <a:chExt cx="481807" cy="478728"/>
          </a:xfrm>
        </p:grpSpPr>
        <p:sp>
          <p:nvSpPr>
            <p:cNvPr id="230" name="Rectangle 3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5400000">
              <a:off x="8107165" y="3240085"/>
              <a:ext cx="478728" cy="4818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1" name="Rectangle 4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5400000">
              <a:off x="8203689" y="3279933"/>
              <a:ext cx="280886" cy="4338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00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232" name="Freeform 41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rot="10800000">
              <a:off x="8251920" y="3454175"/>
              <a:ext cx="310151" cy="80009"/>
            </a:xfrm>
            <a:custGeom>
              <a:avLst/>
              <a:gdLst>
                <a:gd name="T0" fmla="*/ 0 w 326"/>
                <a:gd name="T1" fmla="*/ 0 h 186"/>
                <a:gd name="T2" fmla="*/ 0 w 326"/>
                <a:gd name="T3" fmla="*/ 0 h 186"/>
                <a:gd name="T4" fmla="*/ 0 w 326"/>
                <a:gd name="T5" fmla="*/ 0 h 186"/>
                <a:gd name="T6" fmla="*/ 0 w 326"/>
                <a:gd name="T7" fmla="*/ 0 h 186"/>
                <a:gd name="T8" fmla="*/ 0 w 326"/>
                <a:gd name="T9" fmla="*/ 0 h 186"/>
                <a:gd name="T10" fmla="*/ 0 w 326"/>
                <a:gd name="T11" fmla="*/ 0 h 186"/>
                <a:gd name="T12" fmla="*/ 0 w 326"/>
                <a:gd name="T13" fmla="*/ 0 h 186"/>
                <a:gd name="T14" fmla="*/ 0 w 326"/>
                <a:gd name="T15" fmla="*/ 0 h 186"/>
                <a:gd name="T16" fmla="*/ 0 w 326"/>
                <a:gd name="T17" fmla="*/ 0 h 186"/>
                <a:gd name="T18" fmla="*/ 0 w 326"/>
                <a:gd name="T19" fmla="*/ 0 h 186"/>
                <a:gd name="T20" fmla="*/ 0 w 326"/>
                <a:gd name="T21" fmla="*/ 0 h 186"/>
                <a:gd name="T22" fmla="*/ 0 w 326"/>
                <a:gd name="T23" fmla="*/ 0 h 186"/>
                <a:gd name="T24" fmla="*/ 0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0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233" name="Group 28"/>
          <p:cNvGrpSpPr>
            <a:grpSpLocks/>
          </p:cNvGrpSpPr>
          <p:nvPr/>
        </p:nvGrpSpPr>
        <p:grpSpPr bwMode="auto">
          <a:xfrm>
            <a:off x="6498249" y="4282609"/>
            <a:ext cx="341648" cy="307732"/>
            <a:chOff x="3460" y="2160"/>
            <a:chExt cx="247" cy="247"/>
          </a:xfrm>
        </p:grpSpPr>
        <p:sp>
          <p:nvSpPr>
            <p:cNvPr id="23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6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7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8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39" name="Gerade Verbindung 2301"/>
          <p:cNvCxnSpPr/>
          <p:nvPr/>
        </p:nvCxnSpPr>
        <p:spPr bwMode="auto">
          <a:xfrm rot="16200000" flipV="1">
            <a:off x="5797568" y="4067037"/>
            <a:ext cx="1024322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151"/>
          <p:cNvCxnSpPr/>
          <p:nvPr/>
        </p:nvCxnSpPr>
        <p:spPr bwMode="auto">
          <a:xfrm>
            <a:off x="6321895" y="4439843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Gerade Verbindung 2301"/>
          <p:cNvCxnSpPr/>
          <p:nvPr/>
        </p:nvCxnSpPr>
        <p:spPr bwMode="auto">
          <a:xfrm rot="16200000" flipV="1">
            <a:off x="6230929" y="4731852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301"/>
          <p:cNvCxnSpPr/>
          <p:nvPr/>
        </p:nvCxnSpPr>
        <p:spPr bwMode="auto">
          <a:xfrm rot="16200000" flipV="1">
            <a:off x="6230934" y="5013936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3" name="Group 28"/>
          <p:cNvGrpSpPr>
            <a:grpSpLocks/>
          </p:cNvGrpSpPr>
          <p:nvPr/>
        </p:nvGrpSpPr>
        <p:grpSpPr bwMode="auto">
          <a:xfrm>
            <a:off x="6510859" y="4937882"/>
            <a:ext cx="341648" cy="307732"/>
            <a:chOff x="3460" y="2160"/>
            <a:chExt cx="247" cy="247"/>
          </a:xfrm>
        </p:grpSpPr>
        <p:sp>
          <p:nvSpPr>
            <p:cNvPr id="24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6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7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8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49" name="Gerade Verbindung 2151"/>
          <p:cNvCxnSpPr/>
          <p:nvPr/>
        </p:nvCxnSpPr>
        <p:spPr bwMode="auto">
          <a:xfrm>
            <a:off x="6334505" y="5095116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Text Box 19"/>
          <p:cNvSpPr txBox="1">
            <a:spLocks noChangeArrowheads="1"/>
          </p:cNvSpPr>
          <p:nvPr/>
        </p:nvSpPr>
        <p:spPr bwMode="auto">
          <a:xfrm>
            <a:off x="6996184" y="4373587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16" name="Rectangle 424"/>
          <p:cNvSpPr/>
          <p:nvPr/>
        </p:nvSpPr>
        <p:spPr>
          <a:xfrm>
            <a:off x="6531582" y="3247143"/>
            <a:ext cx="784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PXG3.L</a:t>
            </a:r>
          </a:p>
        </p:txBody>
      </p:sp>
      <p:sp>
        <p:nvSpPr>
          <p:cNvPr id="117" name="Text Box 19"/>
          <p:cNvSpPr txBox="1">
            <a:spLocks noChangeArrowheads="1"/>
          </p:cNvSpPr>
          <p:nvPr/>
        </p:nvSpPr>
        <p:spPr bwMode="auto">
          <a:xfrm>
            <a:off x="6981276" y="4993169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1" name="Text Box 19"/>
          <p:cNvSpPr txBox="1">
            <a:spLocks noChangeArrowheads="1"/>
          </p:cNvSpPr>
          <p:nvPr/>
        </p:nvSpPr>
        <p:spPr bwMode="auto">
          <a:xfrm>
            <a:off x="9728147" y="4359485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cxnSp>
        <p:nvCxnSpPr>
          <p:cNvPr id="122" name="Gerade Verbindung 2301"/>
          <p:cNvCxnSpPr/>
          <p:nvPr/>
        </p:nvCxnSpPr>
        <p:spPr bwMode="auto">
          <a:xfrm flipV="1">
            <a:off x="9048605" y="3139837"/>
            <a:ext cx="0" cy="23727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Rectangle 424"/>
          <p:cNvSpPr/>
          <p:nvPr/>
        </p:nvSpPr>
        <p:spPr>
          <a:xfrm>
            <a:off x="9263545" y="3233041"/>
            <a:ext cx="784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PXG3.L</a:t>
            </a:r>
          </a:p>
        </p:txBody>
      </p:sp>
      <p:grpSp>
        <p:nvGrpSpPr>
          <p:cNvPr id="124" name="Gruppieren 249"/>
          <p:cNvGrpSpPr>
            <a:grpSpLocks/>
          </p:cNvGrpSpPr>
          <p:nvPr/>
        </p:nvGrpSpPr>
        <p:grpSpPr bwMode="auto">
          <a:xfrm>
            <a:off x="8877781" y="3236001"/>
            <a:ext cx="341648" cy="307732"/>
            <a:chOff x="8105625" y="3241625"/>
            <a:chExt cx="481807" cy="478728"/>
          </a:xfrm>
        </p:grpSpPr>
        <p:sp>
          <p:nvSpPr>
            <p:cNvPr id="125" name="Rectangle 3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5400000">
              <a:off x="8107165" y="3240085"/>
              <a:ext cx="478728" cy="4818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6" name="Rectangle 4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5400000">
              <a:off x="8203689" y="3279933"/>
              <a:ext cx="280886" cy="4338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00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127" name="Freeform 4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rot="10800000">
              <a:off x="8251920" y="3454175"/>
              <a:ext cx="310151" cy="80009"/>
            </a:xfrm>
            <a:custGeom>
              <a:avLst/>
              <a:gdLst>
                <a:gd name="T0" fmla="*/ 0 w 326"/>
                <a:gd name="T1" fmla="*/ 0 h 186"/>
                <a:gd name="T2" fmla="*/ 0 w 326"/>
                <a:gd name="T3" fmla="*/ 0 h 186"/>
                <a:gd name="T4" fmla="*/ 0 w 326"/>
                <a:gd name="T5" fmla="*/ 0 h 186"/>
                <a:gd name="T6" fmla="*/ 0 w 326"/>
                <a:gd name="T7" fmla="*/ 0 h 186"/>
                <a:gd name="T8" fmla="*/ 0 w 326"/>
                <a:gd name="T9" fmla="*/ 0 h 186"/>
                <a:gd name="T10" fmla="*/ 0 w 326"/>
                <a:gd name="T11" fmla="*/ 0 h 186"/>
                <a:gd name="T12" fmla="*/ 0 w 326"/>
                <a:gd name="T13" fmla="*/ 0 h 186"/>
                <a:gd name="T14" fmla="*/ 0 w 326"/>
                <a:gd name="T15" fmla="*/ 0 h 186"/>
                <a:gd name="T16" fmla="*/ 0 w 326"/>
                <a:gd name="T17" fmla="*/ 0 h 186"/>
                <a:gd name="T18" fmla="*/ 0 w 326"/>
                <a:gd name="T19" fmla="*/ 0 h 186"/>
                <a:gd name="T20" fmla="*/ 0 w 326"/>
                <a:gd name="T21" fmla="*/ 0 h 186"/>
                <a:gd name="T22" fmla="*/ 0 w 326"/>
                <a:gd name="T23" fmla="*/ 0 h 186"/>
                <a:gd name="T24" fmla="*/ 0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0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28" name="Group 28"/>
          <p:cNvGrpSpPr>
            <a:grpSpLocks/>
          </p:cNvGrpSpPr>
          <p:nvPr/>
        </p:nvGrpSpPr>
        <p:grpSpPr bwMode="auto">
          <a:xfrm>
            <a:off x="9237128" y="4271467"/>
            <a:ext cx="341648" cy="307732"/>
            <a:chOff x="3460" y="2160"/>
            <a:chExt cx="247" cy="247"/>
          </a:xfrm>
        </p:grpSpPr>
        <p:sp>
          <p:nvSpPr>
            <p:cNvPr id="129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30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31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134" name="Gerade Verbindung 2301"/>
          <p:cNvCxnSpPr/>
          <p:nvPr/>
        </p:nvCxnSpPr>
        <p:spPr bwMode="auto">
          <a:xfrm rot="5400000" flipH="1" flipV="1">
            <a:off x="8553758" y="4038581"/>
            <a:ext cx="989694" cy="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2151"/>
          <p:cNvCxnSpPr/>
          <p:nvPr/>
        </p:nvCxnSpPr>
        <p:spPr bwMode="auto">
          <a:xfrm>
            <a:off x="9060774" y="4428701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2301"/>
          <p:cNvCxnSpPr/>
          <p:nvPr/>
        </p:nvCxnSpPr>
        <p:spPr bwMode="auto">
          <a:xfrm rot="16200000" flipV="1">
            <a:off x="8969808" y="4720710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Gerade Verbindung 2301"/>
          <p:cNvCxnSpPr/>
          <p:nvPr/>
        </p:nvCxnSpPr>
        <p:spPr bwMode="auto">
          <a:xfrm rot="16200000" flipV="1">
            <a:off x="8969813" y="5002794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8" name="Group 28"/>
          <p:cNvGrpSpPr>
            <a:grpSpLocks/>
          </p:cNvGrpSpPr>
          <p:nvPr/>
        </p:nvGrpSpPr>
        <p:grpSpPr bwMode="auto">
          <a:xfrm>
            <a:off x="9249738" y="4926740"/>
            <a:ext cx="341648" cy="307732"/>
            <a:chOff x="3460" y="2160"/>
            <a:chExt cx="247" cy="247"/>
          </a:xfrm>
        </p:grpSpPr>
        <p:sp>
          <p:nvSpPr>
            <p:cNvPr id="139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40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41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42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43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144" name="Gerade Verbindung 2151"/>
          <p:cNvCxnSpPr/>
          <p:nvPr/>
        </p:nvCxnSpPr>
        <p:spPr bwMode="auto">
          <a:xfrm>
            <a:off x="9073384" y="5083974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Text Box 19"/>
          <p:cNvSpPr txBox="1">
            <a:spLocks noChangeArrowheads="1"/>
          </p:cNvSpPr>
          <p:nvPr/>
        </p:nvSpPr>
        <p:spPr bwMode="auto">
          <a:xfrm>
            <a:off x="9713239" y="4979067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46" name="Text Box 19"/>
          <p:cNvSpPr txBox="1">
            <a:spLocks noChangeArrowheads="1"/>
          </p:cNvSpPr>
          <p:nvPr/>
        </p:nvSpPr>
        <p:spPr bwMode="auto">
          <a:xfrm>
            <a:off x="11050453" y="4359485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cxnSp>
        <p:nvCxnSpPr>
          <p:cNvPr id="147" name="Gerade Verbindung 2301"/>
          <p:cNvCxnSpPr/>
          <p:nvPr/>
        </p:nvCxnSpPr>
        <p:spPr bwMode="auto">
          <a:xfrm flipV="1">
            <a:off x="10370911" y="3139837"/>
            <a:ext cx="0" cy="23727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Rectangle 424"/>
          <p:cNvSpPr/>
          <p:nvPr/>
        </p:nvSpPr>
        <p:spPr>
          <a:xfrm>
            <a:off x="10585851" y="3233041"/>
            <a:ext cx="784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PXG3.L</a:t>
            </a:r>
          </a:p>
        </p:txBody>
      </p:sp>
      <p:grpSp>
        <p:nvGrpSpPr>
          <p:cNvPr id="149" name="Gruppieren 249"/>
          <p:cNvGrpSpPr>
            <a:grpSpLocks/>
          </p:cNvGrpSpPr>
          <p:nvPr/>
        </p:nvGrpSpPr>
        <p:grpSpPr bwMode="auto">
          <a:xfrm>
            <a:off x="10200087" y="3236001"/>
            <a:ext cx="341648" cy="307732"/>
            <a:chOff x="8105625" y="3241625"/>
            <a:chExt cx="481807" cy="478728"/>
          </a:xfrm>
        </p:grpSpPr>
        <p:sp>
          <p:nvSpPr>
            <p:cNvPr id="150" name="Rectangle 3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5400000">
              <a:off x="8107165" y="3240085"/>
              <a:ext cx="478728" cy="4818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1" name="Rectangle 4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8203689" y="3279933"/>
              <a:ext cx="280886" cy="4338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00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152" name="Freeform 4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rot="10800000">
              <a:off x="8251920" y="3454175"/>
              <a:ext cx="310151" cy="80009"/>
            </a:xfrm>
            <a:custGeom>
              <a:avLst/>
              <a:gdLst>
                <a:gd name="T0" fmla="*/ 0 w 326"/>
                <a:gd name="T1" fmla="*/ 0 h 186"/>
                <a:gd name="T2" fmla="*/ 0 w 326"/>
                <a:gd name="T3" fmla="*/ 0 h 186"/>
                <a:gd name="T4" fmla="*/ 0 w 326"/>
                <a:gd name="T5" fmla="*/ 0 h 186"/>
                <a:gd name="T6" fmla="*/ 0 w 326"/>
                <a:gd name="T7" fmla="*/ 0 h 186"/>
                <a:gd name="T8" fmla="*/ 0 w 326"/>
                <a:gd name="T9" fmla="*/ 0 h 186"/>
                <a:gd name="T10" fmla="*/ 0 w 326"/>
                <a:gd name="T11" fmla="*/ 0 h 186"/>
                <a:gd name="T12" fmla="*/ 0 w 326"/>
                <a:gd name="T13" fmla="*/ 0 h 186"/>
                <a:gd name="T14" fmla="*/ 0 w 326"/>
                <a:gd name="T15" fmla="*/ 0 h 186"/>
                <a:gd name="T16" fmla="*/ 0 w 326"/>
                <a:gd name="T17" fmla="*/ 0 h 186"/>
                <a:gd name="T18" fmla="*/ 0 w 326"/>
                <a:gd name="T19" fmla="*/ 0 h 186"/>
                <a:gd name="T20" fmla="*/ 0 w 326"/>
                <a:gd name="T21" fmla="*/ 0 h 186"/>
                <a:gd name="T22" fmla="*/ 0 w 326"/>
                <a:gd name="T23" fmla="*/ 0 h 186"/>
                <a:gd name="T24" fmla="*/ 0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0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53" name="Group 28"/>
          <p:cNvGrpSpPr>
            <a:grpSpLocks/>
          </p:cNvGrpSpPr>
          <p:nvPr/>
        </p:nvGrpSpPr>
        <p:grpSpPr bwMode="auto">
          <a:xfrm>
            <a:off x="10559434" y="4271467"/>
            <a:ext cx="341648" cy="307732"/>
            <a:chOff x="3460" y="2160"/>
            <a:chExt cx="247" cy="247"/>
          </a:xfrm>
        </p:grpSpPr>
        <p:sp>
          <p:nvSpPr>
            <p:cNvPr id="15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5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56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57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58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159" name="Gerade Verbindung 2301"/>
          <p:cNvCxnSpPr/>
          <p:nvPr/>
        </p:nvCxnSpPr>
        <p:spPr bwMode="auto">
          <a:xfrm rot="5400000" flipH="1" flipV="1">
            <a:off x="9873287" y="4041360"/>
            <a:ext cx="995251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Gerade Verbindung 2151"/>
          <p:cNvCxnSpPr/>
          <p:nvPr/>
        </p:nvCxnSpPr>
        <p:spPr bwMode="auto">
          <a:xfrm>
            <a:off x="10383080" y="4428701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Gerade Verbindung 2301"/>
          <p:cNvCxnSpPr/>
          <p:nvPr/>
        </p:nvCxnSpPr>
        <p:spPr bwMode="auto">
          <a:xfrm rot="16200000" flipV="1">
            <a:off x="10292114" y="4720710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Gerade Verbindung 2301"/>
          <p:cNvCxnSpPr/>
          <p:nvPr/>
        </p:nvCxnSpPr>
        <p:spPr bwMode="auto">
          <a:xfrm rot="16200000" flipV="1">
            <a:off x="10292119" y="5002794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3" name="Group 28"/>
          <p:cNvGrpSpPr>
            <a:grpSpLocks/>
          </p:cNvGrpSpPr>
          <p:nvPr/>
        </p:nvGrpSpPr>
        <p:grpSpPr bwMode="auto">
          <a:xfrm>
            <a:off x="10572044" y="4926740"/>
            <a:ext cx="341648" cy="307732"/>
            <a:chOff x="3460" y="2160"/>
            <a:chExt cx="247" cy="247"/>
          </a:xfrm>
        </p:grpSpPr>
        <p:sp>
          <p:nvSpPr>
            <p:cNvPr id="16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6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66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67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68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177" name="Gerade Verbindung 2151"/>
          <p:cNvCxnSpPr/>
          <p:nvPr/>
        </p:nvCxnSpPr>
        <p:spPr bwMode="auto">
          <a:xfrm>
            <a:off x="10395690" y="5083974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8" name="Text Box 19"/>
          <p:cNvSpPr txBox="1">
            <a:spLocks noChangeArrowheads="1"/>
          </p:cNvSpPr>
          <p:nvPr/>
        </p:nvSpPr>
        <p:spPr bwMode="auto">
          <a:xfrm>
            <a:off x="11035545" y="4979067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82" name="Text Box 19"/>
          <p:cNvSpPr txBox="1">
            <a:spLocks noChangeArrowheads="1"/>
          </p:cNvSpPr>
          <p:nvPr/>
        </p:nvSpPr>
        <p:spPr bwMode="auto">
          <a:xfrm>
            <a:off x="2924411" y="4365438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cxnSp>
        <p:nvCxnSpPr>
          <p:cNvPr id="183" name="Gerade Verbindung 2301"/>
          <p:cNvCxnSpPr/>
          <p:nvPr/>
        </p:nvCxnSpPr>
        <p:spPr bwMode="auto">
          <a:xfrm flipV="1">
            <a:off x="2244869" y="3145790"/>
            <a:ext cx="0" cy="23727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" name="Rectangle 424"/>
          <p:cNvSpPr/>
          <p:nvPr/>
        </p:nvSpPr>
        <p:spPr>
          <a:xfrm>
            <a:off x="2459809" y="3238994"/>
            <a:ext cx="784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PXG3.L</a:t>
            </a:r>
          </a:p>
        </p:txBody>
      </p:sp>
      <p:grpSp>
        <p:nvGrpSpPr>
          <p:cNvPr id="185" name="Gruppieren 249"/>
          <p:cNvGrpSpPr>
            <a:grpSpLocks/>
          </p:cNvGrpSpPr>
          <p:nvPr/>
        </p:nvGrpSpPr>
        <p:grpSpPr bwMode="auto">
          <a:xfrm>
            <a:off x="2074045" y="3241954"/>
            <a:ext cx="341648" cy="307732"/>
            <a:chOff x="8105625" y="3241625"/>
            <a:chExt cx="481807" cy="478728"/>
          </a:xfrm>
        </p:grpSpPr>
        <p:sp>
          <p:nvSpPr>
            <p:cNvPr id="186" name="Rectangle 3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8107165" y="3240085"/>
              <a:ext cx="478728" cy="4818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7" name="Rectangle 4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5400000">
              <a:off x="8203689" y="3279933"/>
              <a:ext cx="280886" cy="4338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00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188" name="Freeform 4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rot="10800000">
              <a:off x="8251920" y="3454175"/>
              <a:ext cx="310151" cy="80009"/>
            </a:xfrm>
            <a:custGeom>
              <a:avLst/>
              <a:gdLst>
                <a:gd name="T0" fmla="*/ 0 w 326"/>
                <a:gd name="T1" fmla="*/ 0 h 186"/>
                <a:gd name="T2" fmla="*/ 0 w 326"/>
                <a:gd name="T3" fmla="*/ 0 h 186"/>
                <a:gd name="T4" fmla="*/ 0 w 326"/>
                <a:gd name="T5" fmla="*/ 0 h 186"/>
                <a:gd name="T6" fmla="*/ 0 w 326"/>
                <a:gd name="T7" fmla="*/ 0 h 186"/>
                <a:gd name="T8" fmla="*/ 0 w 326"/>
                <a:gd name="T9" fmla="*/ 0 h 186"/>
                <a:gd name="T10" fmla="*/ 0 w 326"/>
                <a:gd name="T11" fmla="*/ 0 h 186"/>
                <a:gd name="T12" fmla="*/ 0 w 326"/>
                <a:gd name="T13" fmla="*/ 0 h 186"/>
                <a:gd name="T14" fmla="*/ 0 w 326"/>
                <a:gd name="T15" fmla="*/ 0 h 186"/>
                <a:gd name="T16" fmla="*/ 0 w 326"/>
                <a:gd name="T17" fmla="*/ 0 h 186"/>
                <a:gd name="T18" fmla="*/ 0 w 326"/>
                <a:gd name="T19" fmla="*/ 0 h 186"/>
                <a:gd name="T20" fmla="*/ 0 w 326"/>
                <a:gd name="T21" fmla="*/ 0 h 186"/>
                <a:gd name="T22" fmla="*/ 0 w 326"/>
                <a:gd name="T23" fmla="*/ 0 h 186"/>
                <a:gd name="T24" fmla="*/ 0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0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89" name="Group 28"/>
          <p:cNvGrpSpPr>
            <a:grpSpLocks/>
          </p:cNvGrpSpPr>
          <p:nvPr/>
        </p:nvGrpSpPr>
        <p:grpSpPr bwMode="auto">
          <a:xfrm>
            <a:off x="2433392" y="4277420"/>
            <a:ext cx="341648" cy="307732"/>
            <a:chOff x="3460" y="2160"/>
            <a:chExt cx="247" cy="247"/>
          </a:xfrm>
        </p:grpSpPr>
        <p:sp>
          <p:nvSpPr>
            <p:cNvPr id="190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92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93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94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95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197" name="Gerade Verbindung 2301"/>
          <p:cNvCxnSpPr/>
          <p:nvPr/>
        </p:nvCxnSpPr>
        <p:spPr bwMode="auto">
          <a:xfrm rot="5400000" flipH="1" flipV="1">
            <a:off x="1757399" y="4034417"/>
            <a:ext cx="972201" cy="2745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2151"/>
          <p:cNvCxnSpPr/>
          <p:nvPr/>
        </p:nvCxnSpPr>
        <p:spPr bwMode="auto">
          <a:xfrm>
            <a:off x="2257038" y="4434654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Gerade Verbindung 2301"/>
          <p:cNvCxnSpPr/>
          <p:nvPr/>
        </p:nvCxnSpPr>
        <p:spPr bwMode="auto">
          <a:xfrm rot="16200000" flipV="1">
            <a:off x="2166072" y="4726663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Gerade Verbindung 2301"/>
          <p:cNvCxnSpPr/>
          <p:nvPr/>
        </p:nvCxnSpPr>
        <p:spPr bwMode="auto">
          <a:xfrm rot="16200000" flipV="1">
            <a:off x="2166077" y="5008747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1" name="Group 28"/>
          <p:cNvGrpSpPr>
            <a:grpSpLocks/>
          </p:cNvGrpSpPr>
          <p:nvPr/>
        </p:nvGrpSpPr>
        <p:grpSpPr bwMode="auto">
          <a:xfrm>
            <a:off x="2446002" y="4932693"/>
            <a:ext cx="341648" cy="307732"/>
            <a:chOff x="3460" y="2160"/>
            <a:chExt cx="247" cy="247"/>
          </a:xfrm>
        </p:grpSpPr>
        <p:sp>
          <p:nvSpPr>
            <p:cNvPr id="202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03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04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05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06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07" name="Gerade Verbindung 2151"/>
          <p:cNvCxnSpPr/>
          <p:nvPr/>
        </p:nvCxnSpPr>
        <p:spPr bwMode="auto">
          <a:xfrm>
            <a:off x="2269648" y="5089927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Text Box 19"/>
          <p:cNvSpPr txBox="1">
            <a:spLocks noChangeArrowheads="1"/>
          </p:cNvSpPr>
          <p:nvPr/>
        </p:nvSpPr>
        <p:spPr bwMode="auto">
          <a:xfrm>
            <a:off x="2909503" y="4985020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cxnSp>
        <p:nvCxnSpPr>
          <p:cNvPr id="211" name="Gerade Verbindung 2301"/>
          <p:cNvCxnSpPr/>
          <p:nvPr/>
        </p:nvCxnSpPr>
        <p:spPr bwMode="auto">
          <a:xfrm flipV="1">
            <a:off x="875998" y="3156932"/>
            <a:ext cx="0" cy="23727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Gruppieren 249"/>
          <p:cNvGrpSpPr>
            <a:grpSpLocks/>
          </p:cNvGrpSpPr>
          <p:nvPr/>
        </p:nvGrpSpPr>
        <p:grpSpPr bwMode="auto">
          <a:xfrm>
            <a:off x="705174" y="3253096"/>
            <a:ext cx="341648" cy="307732"/>
            <a:chOff x="8105625" y="3241625"/>
            <a:chExt cx="481807" cy="478728"/>
          </a:xfrm>
        </p:grpSpPr>
        <p:sp>
          <p:nvSpPr>
            <p:cNvPr id="213" name="Rectangle 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5400000">
              <a:off x="8107165" y="3240085"/>
              <a:ext cx="478728" cy="4818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4" name="Rectangle 4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5400000">
              <a:off x="8203689" y="3279933"/>
              <a:ext cx="280886" cy="4338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00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220" name="Freeform 4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rot="10800000">
              <a:off x="8251920" y="3454175"/>
              <a:ext cx="310151" cy="80009"/>
            </a:xfrm>
            <a:custGeom>
              <a:avLst/>
              <a:gdLst>
                <a:gd name="T0" fmla="*/ 0 w 326"/>
                <a:gd name="T1" fmla="*/ 0 h 186"/>
                <a:gd name="T2" fmla="*/ 0 w 326"/>
                <a:gd name="T3" fmla="*/ 0 h 186"/>
                <a:gd name="T4" fmla="*/ 0 w 326"/>
                <a:gd name="T5" fmla="*/ 0 h 186"/>
                <a:gd name="T6" fmla="*/ 0 w 326"/>
                <a:gd name="T7" fmla="*/ 0 h 186"/>
                <a:gd name="T8" fmla="*/ 0 w 326"/>
                <a:gd name="T9" fmla="*/ 0 h 186"/>
                <a:gd name="T10" fmla="*/ 0 w 326"/>
                <a:gd name="T11" fmla="*/ 0 h 186"/>
                <a:gd name="T12" fmla="*/ 0 w 326"/>
                <a:gd name="T13" fmla="*/ 0 h 186"/>
                <a:gd name="T14" fmla="*/ 0 w 326"/>
                <a:gd name="T15" fmla="*/ 0 h 186"/>
                <a:gd name="T16" fmla="*/ 0 w 326"/>
                <a:gd name="T17" fmla="*/ 0 h 186"/>
                <a:gd name="T18" fmla="*/ 0 w 326"/>
                <a:gd name="T19" fmla="*/ 0 h 186"/>
                <a:gd name="T20" fmla="*/ 0 w 326"/>
                <a:gd name="T21" fmla="*/ 0 h 186"/>
                <a:gd name="T22" fmla="*/ 0 w 326"/>
                <a:gd name="T23" fmla="*/ 0 h 186"/>
                <a:gd name="T24" fmla="*/ 0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0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224" name="Group 28"/>
          <p:cNvGrpSpPr>
            <a:grpSpLocks/>
          </p:cNvGrpSpPr>
          <p:nvPr/>
        </p:nvGrpSpPr>
        <p:grpSpPr bwMode="auto">
          <a:xfrm>
            <a:off x="1064521" y="4288562"/>
            <a:ext cx="341648" cy="307732"/>
            <a:chOff x="3460" y="2160"/>
            <a:chExt cx="247" cy="247"/>
          </a:xfrm>
        </p:grpSpPr>
        <p:sp>
          <p:nvSpPr>
            <p:cNvPr id="251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52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53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54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55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56" name="Gerade Verbindung 2301"/>
          <p:cNvCxnSpPr/>
          <p:nvPr/>
        </p:nvCxnSpPr>
        <p:spPr bwMode="auto">
          <a:xfrm rot="16200000" flipV="1">
            <a:off x="363839" y="4072990"/>
            <a:ext cx="1024323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Gerade Verbindung 2151"/>
          <p:cNvCxnSpPr/>
          <p:nvPr/>
        </p:nvCxnSpPr>
        <p:spPr bwMode="auto">
          <a:xfrm>
            <a:off x="888167" y="4445796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Gerade Verbindung 2301"/>
          <p:cNvCxnSpPr/>
          <p:nvPr/>
        </p:nvCxnSpPr>
        <p:spPr bwMode="auto">
          <a:xfrm rot="16200000" flipV="1">
            <a:off x="797201" y="4737805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9" name="Gerade Verbindung 2301"/>
          <p:cNvCxnSpPr/>
          <p:nvPr/>
        </p:nvCxnSpPr>
        <p:spPr bwMode="auto">
          <a:xfrm rot="16200000" flipV="1">
            <a:off x="797206" y="5019889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0" name="Group 28"/>
          <p:cNvGrpSpPr>
            <a:grpSpLocks/>
          </p:cNvGrpSpPr>
          <p:nvPr/>
        </p:nvGrpSpPr>
        <p:grpSpPr bwMode="auto">
          <a:xfrm>
            <a:off x="1077131" y="4943835"/>
            <a:ext cx="341648" cy="307732"/>
            <a:chOff x="3460" y="2160"/>
            <a:chExt cx="247" cy="247"/>
          </a:xfrm>
        </p:grpSpPr>
        <p:sp>
          <p:nvSpPr>
            <p:cNvPr id="261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62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63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64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65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66" name="Gerade Verbindung 2151"/>
          <p:cNvCxnSpPr/>
          <p:nvPr/>
        </p:nvCxnSpPr>
        <p:spPr bwMode="auto">
          <a:xfrm>
            <a:off x="900777" y="5101069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Text Box 19"/>
          <p:cNvSpPr txBox="1">
            <a:spLocks noChangeArrowheads="1"/>
          </p:cNvSpPr>
          <p:nvPr/>
        </p:nvSpPr>
        <p:spPr bwMode="auto">
          <a:xfrm>
            <a:off x="1562456" y="4379540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68" name="Rectangle 424"/>
          <p:cNvSpPr/>
          <p:nvPr/>
        </p:nvSpPr>
        <p:spPr>
          <a:xfrm>
            <a:off x="1097854" y="3253096"/>
            <a:ext cx="784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PXG3.L</a:t>
            </a:r>
          </a:p>
        </p:txBody>
      </p:sp>
      <p:sp>
        <p:nvSpPr>
          <p:cNvPr id="269" name="Text Box 19"/>
          <p:cNvSpPr txBox="1">
            <a:spLocks noChangeArrowheads="1"/>
          </p:cNvSpPr>
          <p:nvPr/>
        </p:nvSpPr>
        <p:spPr bwMode="auto">
          <a:xfrm>
            <a:off x="1547548" y="4999122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0" name="Text Box 19"/>
          <p:cNvSpPr txBox="1">
            <a:spLocks noChangeArrowheads="1"/>
          </p:cNvSpPr>
          <p:nvPr/>
        </p:nvSpPr>
        <p:spPr bwMode="auto">
          <a:xfrm>
            <a:off x="4294419" y="4365438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cxnSp>
        <p:nvCxnSpPr>
          <p:cNvPr id="271" name="Gerade Verbindung 2301"/>
          <p:cNvCxnSpPr/>
          <p:nvPr/>
        </p:nvCxnSpPr>
        <p:spPr bwMode="auto">
          <a:xfrm flipV="1">
            <a:off x="3614877" y="3145790"/>
            <a:ext cx="0" cy="23727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" name="Rectangle 424"/>
          <p:cNvSpPr/>
          <p:nvPr/>
        </p:nvSpPr>
        <p:spPr>
          <a:xfrm>
            <a:off x="3829817" y="3238994"/>
            <a:ext cx="784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PXG3.L</a:t>
            </a:r>
          </a:p>
        </p:txBody>
      </p:sp>
      <p:grpSp>
        <p:nvGrpSpPr>
          <p:cNvPr id="273" name="Gruppieren 249"/>
          <p:cNvGrpSpPr>
            <a:grpSpLocks/>
          </p:cNvGrpSpPr>
          <p:nvPr/>
        </p:nvGrpSpPr>
        <p:grpSpPr bwMode="auto">
          <a:xfrm>
            <a:off x="3444053" y="3241954"/>
            <a:ext cx="341648" cy="307732"/>
            <a:chOff x="8105625" y="3241625"/>
            <a:chExt cx="481807" cy="478728"/>
          </a:xfrm>
        </p:grpSpPr>
        <p:sp>
          <p:nvSpPr>
            <p:cNvPr id="274" name="Rectangle 3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5400000">
              <a:off x="8107165" y="3240085"/>
              <a:ext cx="478728" cy="4818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5" name="Rectangle 4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5400000">
              <a:off x="8203689" y="3279933"/>
              <a:ext cx="280886" cy="4338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00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276" name="Freeform 4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rot="10800000">
              <a:off x="8251920" y="3454175"/>
              <a:ext cx="310151" cy="80009"/>
            </a:xfrm>
            <a:custGeom>
              <a:avLst/>
              <a:gdLst>
                <a:gd name="T0" fmla="*/ 0 w 326"/>
                <a:gd name="T1" fmla="*/ 0 h 186"/>
                <a:gd name="T2" fmla="*/ 0 w 326"/>
                <a:gd name="T3" fmla="*/ 0 h 186"/>
                <a:gd name="T4" fmla="*/ 0 w 326"/>
                <a:gd name="T5" fmla="*/ 0 h 186"/>
                <a:gd name="T6" fmla="*/ 0 w 326"/>
                <a:gd name="T7" fmla="*/ 0 h 186"/>
                <a:gd name="T8" fmla="*/ 0 w 326"/>
                <a:gd name="T9" fmla="*/ 0 h 186"/>
                <a:gd name="T10" fmla="*/ 0 w 326"/>
                <a:gd name="T11" fmla="*/ 0 h 186"/>
                <a:gd name="T12" fmla="*/ 0 w 326"/>
                <a:gd name="T13" fmla="*/ 0 h 186"/>
                <a:gd name="T14" fmla="*/ 0 w 326"/>
                <a:gd name="T15" fmla="*/ 0 h 186"/>
                <a:gd name="T16" fmla="*/ 0 w 326"/>
                <a:gd name="T17" fmla="*/ 0 h 186"/>
                <a:gd name="T18" fmla="*/ 0 w 326"/>
                <a:gd name="T19" fmla="*/ 0 h 186"/>
                <a:gd name="T20" fmla="*/ 0 w 326"/>
                <a:gd name="T21" fmla="*/ 0 h 186"/>
                <a:gd name="T22" fmla="*/ 0 w 326"/>
                <a:gd name="T23" fmla="*/ 0 h 186"/>
                <a:gd name="T24" fmla="*/ 0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0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277" name="Group 28"/>
          <p:cNvGrpSpPr>
            <a:grpSpLocks/>
          </p:cNvGrpSpPr>
          <p:nvPr/>
        </p:nvGrpSpPr>
        <p:grpSpPr bwMode="auto">
          <a:xfrm>
            <a:off x="3803400" y="4277420"/>
            <a:ext cx="341648" cy="307732"/>
            <a:chOff x="3460" y="2160"/>
            <a:chExt cx="247" cy="247"/>
          </a:xfrm>
        </p:grpSpPr>
        <p:sp>
          <p:nvSpPr>
            <p:cNvPr id="278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79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80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81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82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83" name="Gerade Verbindung 2301"/>
          <p:cNvCxnSpPr/>
          <p:nvPr/>
        </p:nvCxnSpPr>
        <p:spPr bwMode="auto">
          <a:xfrm rot="5400000" flipH="1" flipV="1">
            <a:off x="3120230" y="4044336"/>
            <a:ext cx="989297" cy="3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Gerade Verbindung 2151"/>
          <p:cNvCxnSpPr/>
          <p:nvPr/>
        </p:nvCxnSpPr>
        <p:spPr bwMode="auto">
          <a:xfrm>
            <a:off x="3627046" y="4434654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5" name="Gerade Verbindung 2301"/>
          <p:cNvCxnSpPr/>
          <p:nvPr/>
        </p:nvCxnSpPr>
        <p:spPr bwMode="auto">
          <a:xfrm rot="16200000" flipV="1">
            <a:off x="3536080" y="4726663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" name="Gerade Verbindung 2301"/>
          <p:cNvCxnSpPr/>
          <p:nvPr/>
        </p:nvCxnSpPr>
        <p:spPr bwMode="auto">
          <a:xfrm rot="16200000" flipV="1">
            <a:off x="3536085" y="5008747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7" name="Group 28"/>
          <p:cNvGrpSpPr>
            <a:grpSpLocks/>
          </p:cNvGrpSpPr>
          <p:nvPr/>
        </p:nvGrpSpPr>
        <p:grpSpPr bwMode="auto">
          <a:xfrm>
            <a:off x="3816010" y="4932693"/>
            <a:ext cx="341648" cy="307732"/>
            <a:chOff x="3460" y="2160"/>
            <a:chExt cx="247" cy="247"/>
          </a:xfrm>
        </p:grpSpPr>
        <p:sp>
          <p:nvSpPr>
            <p:cNvPr id="288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89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90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91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92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93" name="Gerade Verbindung 2151"/>
          <p:cNvCxnSpPr/>
          <p:nvPr/>
        </p:nvCxnSpPr>
        <p:spPr bwMode="auto">
          <a:xfrm>
            <a:off x="3639656" y="5089927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4" name="Text Box 19"/>
          <p:cNvSpPr txBox="1">
            <a:spLocks noChangeArrowheads="1"/>
          </p:cNvSpPr>
          <p:nvPr/>
        </p:nvSpPr>
        <p:spPr bwMode="auto">
          <a:xfrm>
            <a:off x="4279511" y="4985020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95" name="Text Box 19"/>
          <p:cNvSpPr txBox="1">
            <a:spLocks noChangeArrowheads="1"/>
          </p:cNvSpPr>
          <p:nvPr/>
        </p:nvSpPr>
        <p:spPr bwMode="auto">
          <a:xfrm>
            <a:off x="5616725" y="4365438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cxnSp>
        <p:nvCxnSpPr>
          <p:cNvPr id="296" name="Gerade Verbindung 2301"/>
          <p:cNvCxnSpPr/>
          <p:nvPr/>
        </p:nvCxnSpPr>
        <p:spPr bwMode="auto">
          <a:xfrm flipV="1">
            <a:off x="4937183" y="3145790"/>
            <a:ext cx="0" cy="23727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" name="Rectangle 424"/>
          <p:cNvSpPr/>
          <p:nvPr/>
        </p:nvSpPr>
        <p:spPr>
          <a:xfrm>
            <a:off x="5152123" y="3238994"/>
            <a:ext cx="784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PXG3.L</a:t>
            </a:r>
          </a:p>
        </p:txBody>
      </p:sp>
      <p:grpSp>
        <p:nvGrpSpPr>
          <p:cNvPr id="298" name="Gruppieren 249"/>
          <p:cNvGrpSpPr>
            <a:grpSpLocks/>
          </p:cNvGrpSpPr>
          <p:nvPr/>
        </p:nvGrpSpPr>
        <p:grpSpPr bwMode="auto">
          <a:xfrm>
            <a:off x="4766359" y="3241954"/>
            <a:ext cx="341648" cy="307732"/>
            <a:chOff x="8105625" y="3241625"/>
            <a:chExt cx="481807" cy="478728"/>
          </a:xfrm>
        </p:grpSpPr>
        <p:sp>
          <p:nvSpPr>
            <p:cNvPr id="299" name="Rectangle 3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5400000">
              <a:off x="8107165" y="3240085"/>
              <a:ext cx="478728" cy="4818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0" name="Rectangle 4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5400000">
              <a:off x="8203689" y="3279933"/>
              <a:ext cx="280886" cy="4338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000">
                <a:solidFill>
                  <a:schemeClr val="tx1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301" name="Freeform 4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rot="10800000">
              <a:off x="8251920" y="3454175"/>
              <a:ext cx="310151" cy="80009"/>
            </a:xfrm>
            <a:custGeom>
              <a:avLst/>
              <a:gdLst>
                <a:gd name="T0" fmla="*/ 0 w 326"/>
                <a:gd name="T1" fmla="*/ 0 h 186"/>
                <a:gd name="T2" fmla="*/ 0 w 326"/>
                <a:gd name="T3" fmla="*/ 0 h 186"/>
                <a:gd name="T4" fmla="*/ 0 w 326"/>
                <a:gd name="T5" fmla="*/ 0 h 186"/>
                <a:gd name="T6" fmla="*/ 0 w 326"/>
                <a:gd name="T7" fmla="*/ 0 h 186"/>
                <a:gd name="T8" fmla="*/ 0 w 326"/>
                <a:gd name="T9" fmla="*/ 0 h 186"/>
                <a:gd name="T10" fmla="*/ 0 w 326"/>
                <a:gd name="T11" fmla="*/ 0 h 186"/>
                <a:gd name="T12" fmla="*/ 0 w 326"/>
                <a:gd name="T13" fmla="*/ 0 h 186"/>
                <a:gd name="T14" fmla="*/ 0 w 326"/>
                <a:gd name="T15" fmla="*/ 0 h 186"/>
                <a:gd name="T16" fmla="*/ 0 w 326"/>
                <a:gd name="T17" fmla="*/ 0 h 186"/>
                <a:gd name="T18" fmla="*/ 0 w 326"/>
                <a:gd name="T19" fmla="*/ 0 h 186"/>
                <a:gd name="T20" fmla="*/ 0 w 326"/>
                <a:gd name="T21" fmla="*/ 0 h 186"/>
                <a:gd name="T22" fmla="*/ 0 w 326"/>
                <a:gd name="T23" fmla="*/ 0 h 186"/>
                <a:gd name="T24" fmla="*/ 0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0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0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302" name="Group 28"/>
          <p:cNvGrpSpPr>
            <a:grpSpLocks/>
          </p:cNvGrpSpPr>
          <p:nvPr/>
        </p:nvGrpSpPr>
        <p:grpSpPr bwMode="auto">
          <a:xfrm>
            <a:off x="5125706" y="4277420"/>
            <a:ext cx="341648" cy="307732"/>
            <a:chOff x="3460" y="2160"/>
            <a:chExt cx="247" cy="247"/>
          </a:xfrm>
        </p:grpSpPr>
        <p:sp>
          <p:nvSpPr>
            <p:cNvPr id="303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04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05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07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08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09" name="Gerade Verbindung 2301"/>
          <p:cNvCxnSpPr/>
          <p:nvPr/>
        </p:nvCxnSpPr>
        <p:spPr bwMode="auto">
          <a:xfrm rot="5400000" flipH="1" flipV="1">
            <a:off x="4442537" y="4044336"/>
            <a:ext cx="989296" cy="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Gerade Verbindung 2151"/>
          <p:cNvCxnSpPr/>
          <p:nvPr/>
        </p:nvCxnSpPr>
        <p:spPr bwMode="auto">
          <a:xfrm>
            <a:off x="4949352" y="4434654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Gerade Verbindung 2301"/>
          <p:cNvCxnSpPr/>
          <p:nvPr/>
        </p:nvCxnSpPr>
        <p:spPr bwMode="auto">
          <a:xfrm rot="16200000" flipV="1">
            <a:off x="4858386" y="4726663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3" name="Gerade Verbindung 2301"/>
          <p:cNvCxnSpPr/>
          <p:nvPr/>
        </p:nvCxnSpPr>
        <p:spPr bwMode="auto">
          <a:xfrm rot="16200000" flipV="1">
            <a:off x="4858391" y="5008747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4" name="Group 28"/>
          <p:cNvGrpSpPr>
            <a:grpSpLocks/>
          </p:cNvGrpSpPr>
          <p:nvPr/>
        </p:nvGrpSpPr>
        <p:grpSpPr bwMode="auto">
          <a:xfrm>
            <a:off x="5138316" y="4932693"/>
            <a:ext cx="341648" cy="307732"/>
            <a:chOff x="3460" y="2160"/>
            <a:chExt cx="247" cy="247"/>
          </a:xfrm>
        </p:grpSpPr>
        <p:sp>
          <p:nvSpPr>
            <p:cNvPr id="317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18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19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20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21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22" name="Gerade Verbindung 2151"/>
          <p:cNvCxnSpPr/>
          <p:nvPr/>
        </p:nvCxnSpPr>
        <p:spPr bwMode="auto">
          <a:xfrm>
            <a:off x="4961962" y="5089927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3" name="Text Box 19"/>
          <p:cNvSpPr txBox="1">
            <a:spLocks noChangeArrowheads="1"/>
          </p:cNvSpPr>
          <p:nvPr/>
        </p:nvSpPr>
        <p:spPr bwMode="auto">
          <a:xfrm>
            <a:off x="5601817" y="4985020"/>
            <a:ext cx="48410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PXC…D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cxnSp>
        <p:nvCxnSpPr>
          <p:cNvPr id="339" name="Gerade Verbindung 2151"/>
          <p:cNvCxnSpPr/>
          <p:nvPr/>
        </p:nvCxnSpPr>
        <p:spPr bwMode="auto">
          <a:xfrm>
            <a:off x="7696298" y="3728561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0" name="Line 17"/>
          <p:cNvSpPr>
            <a:spLocks noChangeShapeType="1"/>
          </p:cNvSpPr>
          <p:nvPr/>
        </p:nvSpPr>
        <p:spPr bwMode="auto">
          <a:xfrm flipV="1">
            <a:off x="7162207" y="2519252"/>
            <a:ext cx="1" cy="6120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000" dirty="0">
              <a:latin typeface="+mn-lt"/>
            </a:endParaRPr>
          </a:p>
        </p:txBody>
      </p:sp>
      <p:pic>
        <p:nvPicPr>
          <p:cNvPr id="324" name="Picture 3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694156" y="2051200"/>
            <a:ext cx="917354" cy="69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5" name="Text Box 25"/>
          <p:cNvSpPr txBox="1">
            <a:spLocks noChangeArrowheads="1"/>
          </p:cNvSpPr>
          <p:nvPr/>
        </p:nvSpPr>
        <p:spPr bwMode="auto">
          <a:xfrm>
            <a:off x="6230061" y="1824370"/>
            <a:ext cx="186429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000" dirty="0" smtClean="0">
                <a:latin typeface="+mn-lt"/>
              </a:rPr>
              <a:t>Рабочая станция </a:t>
            </a:r>
            <a:r>
              <a:rPr lang="en-US" sz="1000" dirty="0" err="1" smtClean="0">
                <a:latin typeface="+mn-lt"/>
              </a:rPr>
              <a:t>Desigo</a:t>
            </a:r>
            <a:r>
              <a:rPr lang="en-US" sz="1000" dirty="0" smtClean="0">
                <a:latin typeface="+mn-lt"/>
              </a:rPr>
              <a:t> Insight</a:t>
            </a:r>
            <a:endParaRPr lang="de-CH" sz="1000" dirty="0">
              <a:latin typeface="+mn-lt"/>
            </a:endParaRPr>
          </a:p>
        </p:txBody>
      </p:sp>
      <p:grpSp>
        <p:nvGrpSpPr>
          <p:cNvPr id="326" name="Gruppieren 2060"/>
          <p:cNvGrpSpPr/>
          <p:nvPr/>
        </p:nvGrpSpPr>
        <p:grpSpPr>
          <a:xfrm>
            <a:off x="9243101" y="3560829"/>
            <a:ext cx="418384" cy="494702"/>
            <a:chOff x="5101084" y="3246430"/>
            <a:chExt cx="440857" cy="578727"/>
          </a:xfrm>
        </p:grpSpPr>
        <p:grpSp>
          <p:nvGrpSpPr>
            <p:cNvPr id="327" name="Group 34"/>
            <p:cNvGrpSpPr>
              <a:grpSpLocks/>
            </p:cNvGrpSpPr>
            <p:nvPr/>
          </p:nvGrpSpPr>
          <p:grpSpPr bwMode="auto">
            <a:xfrm>
              <a:off x="5101086" y="3246430"/>
              <a:ext cx="360000" cy="360000"/>
              <a:chOff x="3429" y="1960"/>
              <a:chExt cx="215" cy="229"/>
            </a:xfrm>
          </p:grpSpPr>
          <p:sp>
            <p:nvSpPr>
              <p:cNvPr id="329" name="Rectangle 35"/>
              <p:cNvSpPr>
                <a:spLocks noChangeArrowheads="1"/>
              </p:cNvSpPr>
              <p:nvPr/>
            </p:nvSpPr>
            <p:spPr bwMode="auto">
              <a:xfrm rot="-5400000">
                <a:off x="3422" y="1967"/>
                <a:ext cx="229" cy="21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0" name="Freeform 36"/>
              <p:cNvSpPr>
                <a:spLocks/>
              </p:cNvSpPr>
              <p:nvPr/>
            </p:nvSpPr>
            <p:spPr bwMode="auto">
              <a:xfrm>
                <a:off x="3455" y="1991"/>
                <a:ext cx="164" cy="149"/>
              </a:xfrm>
              <a:custGeom>
                <a:avLst/>
                <a:gdLst>
                  <a:gd name="T0" fmla="*/ 0 w 576"/>
                  <a:gd name="T1" fmla="*/ 0 h 384"/>
                  <a:gd name="T2" fmla="*/ 0 w 576"/>
                  <a:gd name="T3" fmla="*/ 0 h 384"/>
                  <a:gd name="T4" fmla="*/ 0 w 576"/>
                  <a:gd name="T5" fmla="*/ 0 h 384"/>
                  <a:gd name="T6" fmla="*/ 0 w 576"/>
                  <a:gd name="T7" fmla="*/ 0 h 384"/>
                  <a:gd name="T8" fmla="*/ 0 w 576"/>
                  <a:gd name="T9" fmla="*/ 0 h 384"/>
                  <a:gd name="T10" fmla="*/ 0 w 576"/>
                  <a:gd name="T11" fmla="*/ 0 h 384"/>
                  <a:gd name="T12" fmla="*/ 0 w 576"/>
                  <a:gd name="T13" fmla="*/ 0 h 384"/>
                  <a:gd name="T14" fmla="*/ 0 w 576"/>
                  <a:gd name="T15" fmla="*/ 0 h 384"/>
                  <a:gd name="T16" fmla="*/ 0 w 576"/>
                  <a:gd name="T17" fmla="*/ 0 h 384"/>
                  <a:gd name="T18" fmla="*/ 0 w 576"/>
                  <a:gd name="T19" fmla="*/ 0 h 384"/>
                  <a:gd name="T20" fmla="*/ 0 w 576"/>
                  <a:gd name="T21" fmla="*/ 0 h 384"/>
                  <a:gd name="T22" fmla="*/ 0 w 576"/>
                  <a:gd name="T23" fmla="*/ 0 h 384"/>
                  <a:gd name="T24" fmla="*/ 0 w 576"/>
                  <a:gd name="T25" fmla="*/ 0 h 384"/>
                  <a:gd name="T26" fmla="*/ 0 w 576"/>
                  <a:gd name="T27" fmla="*/ 0 h 384"/>
                  <a:gd name="T28" fmla="*/ 0 w 576"/>
                  <a:gd name="T29" fmla="*/ 0 h 384"/>
                  <a:gd name="T30" fmla="*/ 0 w 576"/>
                  <a:gd name="T31" fmla="*/ 0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76"/>
                  <a:gd name="T49" fmla="*/ 0 h 384"/>
                  <a:gd name="T50" fmla="*/ 576 w 576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76" h="384">
                    <a:moveTo>
                      <a:pt x="480" y="0"/>
                    </a:moveTo>
                    <a:lnTo>
                      <a:pt x="505" y="6"/>
                    </a:lnTo>
                    <a:lnTo>
                      <a:pt x="526" y="25"/>
                    </a:lnTo>
                    <a:lnTo>
                      <a:pt x="545" y="54"/>
                    </a:lnTo>
                    <a:lnTo>
                      <a:pt x="563" y="94"/>
                    </a:lnTo>
                    <a:lnTo>
                      <a:pt x="574" y="140"/>
                    </a:lnTo>
                    <a:lnTo>
                      <a:pt x="576" y="192"/>
                    </a:lnTo>
                    <a:lnTo>
                      <a:pt x="574" y="240"/>
                    </a:lnTo>
                    <a:lnTo>
                      <a:pt x="563" y="286"/>
                    </a:lnTo>
                    <a:lnTo>
                      <a:pt x="545" y="328"/>
                    </a:lnTo>
                    <a:lnTo>
                      <a:pt x="526" y="359"/>
                    </a:lnTo>
                    <a:lnTo>
                      <a:pt x="505" y="376"/>
                    </a:lnTo>
                    <a:lnTo>
                      <a:pt x="480" y="384"/>
                    </a:lnTo>
                    <a:lnTo>
                      <a:pt x="0" y="384"/>
                    </a:lnTo>
                    <a:lnTo>
                      <a:pt x="0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1" name="Rectangle 37"/>
              <p:cNvSpPr>
                <a:spLocks noChangeArrowheads="1"/>
              </p:cNvSpPr>
              <p:nvPr/>
            </p:nvSpPr>
            <p:spPr bwMode="auto">
              <a:xfrm>
                <a:off x="3469" y="2008"/>
                <a:ext cx="111" cy="78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28" name="Text Box 14"/>
            <p:cNvSpPr txBox="1">
              <a:spLocks noChangeArrowheads="1"/>
            </p:cNvSpPr>
            <p:nvPr/>
          </p:nvSpPr>
          <p:spPr bwMode="auto">
            <a:xfrm>
              <a:off x="5101084" y="3645131"/>
              <a:ext cx="440857" cy="180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PXM20</a:t>
              </a:r>
              <a:endParaRPr lang="en-US" sz="1000" b="1" kern="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32" name="Gerade Verbindung 2151"/>
          <p:cNvCxnSpPr/>
          <p:nvPr/>
        </p:nvCxnSpPr>
        <p:spPr bwMode="auto">
          <a:xfrm>
            <a:off x="9048606" y="3728561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3" name="Gruppieren 2060"/>
          <p:cNvGrpSpPr/>
          <p:nvPr/>
        </p:nvGrpSpPr>
        <p:grpSpPr>
          <a:xfrm>
            <a:off x="10572044" y="3560829"/>
            <a:ext cx="418384" cy="494702"/>
            <a:chOff x="5101084" y="3246430"/>
            <a:chExt cx="440857" cy="578727"/>
          </a:xfrm>
        </p:grpSpPr>
        <p:grpSp>
          <p:nvGrpSpPr>
            <p:cNvPr id="334" name="Group 34"/>
            <p:cNvGrpSpPr>
              <a:grpSpLocks/>
            </p:cNvGrpSpPr>
            <p:nvPr/>
          </p:nvGrpSpPr>
          <p:grpSpPr bwMode="auto">
            <a:xfrm>
              <a:off x="5101086" y="3246430"/>
              <a:ext cx="360000" cy="360000"/>
              <a:chOff x="3429" y="1960"/>
              <a:chExt cx="215" cy="229"/>
            </a:xfrm>
          </p:grpSpPr>
          <p:sp>
            <p:nvSpPr>
              <p:cNvPr id="336" name="Rectangle 35"/>
              <p:cNvSpPr>
                <a:spLocks noChangeArrowheads="1"/>
              </p:cNvSpPr>
              <p:nvPr/>
            </p:nvSpPr>
            <p:spPr bwMode="auto">
              <a:xfrm rot="-5400000">
                <a:off x="3422" y="1967"/>
                <a:ext cx="229" cy="21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7" name="Freeform 36"/>
              <p:cNvSpPr>
                <a:spLocks/>
              </p:cNvSpPr>
              <p:nvPr/>
            </p:nvSpPr>
            <p:spPr bwMode="auto">
              <a:xfrm>
                <a:off x="3455" y="1991"/>
                <a:ext cx="164" cy="149"/>
              </a:xfrm>
              <a:custGeom>
                <a:avLst/>
                <a:gdLst>
                  <a:gd name="T0" fmla="*/ 0 w 576"/>
                  <a:gd name="T1" fmla="*/ 0 h 384"/>
                  <a:gd name="T2" fmla="*/ 0 w 576"/>
                  <a:gd name="T3" fmla="*/ 0 h 384"/>
                  <a:gd name="T4" fmla="*/ 0 w 576"/>
                  <a:gd name="T5" fmla="*/ 0 h 384"/>
                  <a:gd name="T6" fmla="*/ 0 w 576"/>
                  <a:gd name="T7" fmla="*/ 0 h 384"/>
                  <a:gd name="T8" fmla="*/ 0 w 576"/>
                  <a:gd name="T9" fmla="*/ 0 h 384"/>
                  <a:gd name="T10" fmla="*/ 0 w 576"/>
                  <a:gd name="T11" fmla="*/ 0 h 384"/>
                  <a:gd name="T12" fmla="*/ 0 w 576"/>
                  <a:gd name="T13" fmla="*/ 0 h 384"/>
                  <a:gd name="T14" fmla="*/ 0 w 576"/>
                  <a:gd name="T15" fmla="*/ 0 h 384"/>
                  <a:gd name="T16" fmla="*/ 0 w 576"/>
                  <a:gd name="T17" fmla="*/ 0 h 384"/>
                  <a:gd name="T18" fmla="*/ 0 w 576"/>
                  <a:gd name="T19" fmla="*/ 0 h 384"/>
                  <a:gd name="T20" fmla="*/ 0 w 576"/>
                  <a:gd name="T21" fmla="*/ 0 h 384"/>
                  <a:gd name="T22" fmla="*/ 0 w 576"/>
                  <a:gd name="T23" fmla="*/ 0 h 384"/>
                  <a:gd name="T24" fmla="*/ 0 w 576"/>
                  <a:gd name="T25" fmla="*/ 0 h 384"/>
                  <a:gd name="T26" fmla="*/ 0 w 576"/>
                  <a:gd name="T27" fmla="*/ 0 h 384"/>
                  <a:gd name="T28" fmla="*/ 0 w 576"/>
                  <a:gd name="T29" fmla="*/ 0 h 384"/>
                  <a:gd name="T30" fmla="*/ 0 w 576"/>
                  <a:gd name="T31" fmla="*/ 0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76"/>
                  <a:gd name="T49" fmla="*/ 0 h 384"/>
                  <a:gd name="T50" fmla="*/ 576 w 576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76" h="384">
                    <a:moveTo>
                      <a:pt x="480" y="0"/>
                    </a:moveTo>
                    <a:lnTo>
                      <a:pt x="505" y="6"/>
                    </a:lnTo>
                    <a:lnTo>
                      <a:pt x="526" y="25"/>
                    </a:lnTo>
                    <a:lnTo>
                      <a:pt x="545" y="54"/>
                    </a:lnTo>
                    <a:lnTo>
                      <a:pt x="563" y="94"/>
                    </a:lnTo>
                    <a:lnTo>
                      <a:pt x="574" y="140"/>
                    </a:lnTo>
                    <a:lnTo>
                      <a:pt x="576" y="192"/>
                    </a:lnTo>
                    <a:lnTo>
                      <a:pt x="574" y="240"/>
                    </a:lnTo>
                    <a:lnTo>
                      <a:pt x="563" y="286"/>
                    </a:lnTo>
                    <a:lnTo>
                      <a:pt x="545" y="328"/>
                    </a:lnTo>
                    <a:lnTo>
                      <a:pt x="526" y="359"/>
                    </a:lnTo>
                    <a:lnTo>
                      <a:pt x="505" y="376"/>
                    </a:lnTo>
                    <a:lnTo>
                      <a:pt x="480" y="384"/>
                    </a:lnTo>
                    <a:lnTo>
                      <a:pt x="0" y="384"/>
                    </a:lnTo>
                    <a:lnTo>
                      <a:pt x="0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8" name="Rectangle 37"/>
              <p:cNvSpPr>
                <a:spLocks noChangeArrowheads="1"/>
              </p:cNvSpPr>
              <p:nvPr/>
            </p:nvSpPr>
            <p:spPr bwMode="auto">
              <a:xfrm>
                <a:off x="3469" y="2008"/>
                <a:ext cx="111" cy="78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35" name="Text Box 14"/>
            <p:cNvSpPr txBox="1">
              <a:spLocks noChangeArrowheads="1"/>
            </p:cNvSpPr>
            <p:nvPr/>
          </p:nvSpPr>
          <p:spPr bwMode="auto">
            <a:xfrm>
              <a:off x="5101084" y="3645131"/>
              <a:ext cx="440857" cy="180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PXM20</a:t>
              </a:r>
              <a:endParaRPr lang="en-US" sz="1000" b="1" kern="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40" name="Gerade Verbindung 2151"/>
          <p:cNvCxnSpPr/>
          <p:nvPr/>
        </p:nvCxnSpPr>
        <p:spPr bwMode="auto">
          <a:xfrm>
            <a:off x="10377549" y="3728561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7" name="Gruppieren 2060"/>
          <p:cNvGrpSpPr/>
          <p:nvPr/>
        </p:nvGrpSpPr>
        <p:grpSpPr>
          <a:xfrm>
            <a:off x="10566413" y="3560829"/>
            <a:ext cx="418384" cy="494702"/>
            <a:chOff x="5101084" y="3246430"/>
            <a:chExt cx="440857" cy="578727"/>
          </a:xfrm>
        </p:grpSpPr>
        <p:grpSp>
          <p:nvGrpSpPr>
            <p:cNvPr id="348" name="Group 34"/>
            <p:cNvGrpSpPr>
              <a:grpSpLocks/>
            </p:cNvGrpSpPr>
            <p:nvPr/>
          </p:nvGrpSpPr>
          <p:grpSpPr bwMode="auto">
            <a:xfrm>
              <a:off x="5101086" y="3246430"/>
              <a:ext cx="360000" cy="360000"/>
              <a:chOff x="3429" y="1960"/>
              <a:chExt cx="215" cy="229"/>
            </a:xfrm>
          </p:grpSpPr>
          <p:sp>
            <p:nvSpPr>
              <p:cNvPr id="350" name="Rectangle 35"/>
              <p:cNvSpPr>
                <a:spLocks noChangeArrowheads="1"/>
              </p:cNvSpPr>
              <p:nvPr/>
            </p:nvSpPr>
            <p:spPr bwMode="auto">
              <a:xfrm rot="-5400000">
                <a:off x="3422" y="1967"/>
                <a:ext cx="229" cy="21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1" name="Freeform 36"/>
              <p:cNvSpPr>
                <a:spLocks/>
              </p:cNvSpPr>
              <p:nvPr/>
            </p:nvSpPr>
            <p:spPr bwMode="auto">
              <a:xfrm>
                <a:off x="3455" y="1991"/>
                <a:ext cx="164" cy="149"/>
              </a:xfrm>
              <a:custGeom>
                <a:avLst/>
                <a:gdLst>
                  <a:gd name="T0" fmla="*/ 0 w 576"/>
                  <a:gd name="T1" fmla="*/ 0 h 384"/>
                  <a:gd name="T2" fmla="*/ 0 w 576"/>
                  <a:gd name="T3" fmla="*/ 0 h 384"/>
                  <a:gd name="T4" fmla="*/ 0 w 576"/>
                  <a:gd name="T5" fmla="*/ 0 h 384"/>
                  <a:gd name="T6" fmla="*/ 0 w 576"/>
                  <a:gd name="T7" fmla="*/ 0 h 384"/>
                  <a:gd name="T8" fmla="*/ 0 w 576"/>
                  <a:gd name="T9" fmla="*/ 0 h 384"/>
                  <a:gd name="T10" fmla="*/ 0 w 576"/>
                  <a:gd name="T11" fmla="*/ 0 h 384"/>
                  <a:gd name="T12" fmla="*/ 0 w 576"/>
                  <a:gd name="T13" fmla="*/ 0 h 384"/>
                  <a:gd name="T14" fmla="*/ 0 w 576"/>
                  <a:gd name="T15" fmla="*/ 0 h 384"/>
                  <a:gd name="T16" fmla="*/ 0 w 576"/>
                  <a:gd name="T17" fmla="*/ 0 h 384"/>
                  <a:gd name="T18" fmla="*/ 0 w 576"/>
                  <a:gd name="T19" fmla="*/ 0 h 384"/>
                  <a:gd name="T20" fmla="*/ 0 w 576"/>
                  <a:gd name="T21" fmla="*/ 0 h 384"/>
                  <a:gd name="T22" fmla="*/ 0 w 576"/>
                  <a:gd name="T23" fmla="*/ 0 h 384"/>
                  <a:gd name="T24" fmla="*/ 0 w 576"/>
                  <a:gd name="T25" fmla="*/ 0 h 384"/>
                  <a:gd name="T26" fmla="*/ 0 w 576"/>
                  <a:gd name="T27" fmla="*/ 0 h 384"/>
                  <a:gd name="T28" fmla="*/ 0 w 576"/>
                  <a:gd name="T29" fmla="*/ 0 h 384"/>
                  <a:gd name="T30" fmla="*/ 0 w 576"/>
                  <a:gd name="T31" fmla="*/ 0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76"/>
                  <a:gd name="T49" fmla="*/ 0 h 384"/>
                  <a:gd name="T50" fmla="*/ 576 w 576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76" h="384">
                    <a:moveTo>
                      <a:pt x="480" y="0"/>
                    </a:moveTo>
                    <a:lnTo>
                      <a:pt x="505" y="6"/>
                    </a:lnTo>
                    <a:lnTo>
                      <a:pt x="526" y="25"/>
                    </a:lnTo>
                    <a:lnTo>
                      <a:pt x="545" y="54"/>
                    </a:lnTo>
                    <a:lnTo>
                      <a:pt x="563" y="94"/>
                    </a:lnTo>
                    <a:lnTo>
                      <a:pt x="574" y="140"/>
                    </a:lnTo>
                    <a:lnTo>
                      <a:pt x="576" y="192"/>
                    </a:lnTo>
                    <a:lnTo>
                      <a:pt x="574" y="240"/>
                    </a:lnTo>
                    <a:lnTo>
                      <a:pt x="563" y="286"/>
                    </a:lnTo>
                    <a:lnTo>
                      <a:pt x="545" y="328"/>
                    </a:lnTo>
                    <a:lnTo>
                      <a:pt x="526" y="359"/>
                    </a:lnTo>
                    <a:lnTo>
                      <a:pt x="505" y="376"/>
                    </a:lnTo>
                    <a:lnTo>
                      <a:pt x="480" y="384"/>
                    </a:lnTo>
                    <a:lnTo>
                      <a:pt x="0" y="384"/>
                    </a:lnTo>
                    <a:lnTo>
                      <a:pt x="0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2" name="Rectangle 37"/>
              <p:cNvSpPr>
                <a:spLocks noChangeArrowheads="1"/>
              </p:cNvSpPr>
              <p:nvPr/>
            </p:nvSpPr>
            <p:spPr bwMode="auto">
              <a:xfrm>
                <a:off x="3469" y="2008"/>
                <a:ext cx="111" cy="78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49" name="Text Box 14"/>
            <p:cNvSpPr txBox="1">
              <a:spLocks noChangeArrowheads="1"/>
            </p:cNvSpPr>
            <p:nvPr/>
          </p:nvSpPr>
          <p:spPr bwMode="auto">
            <a:xfrm>
              <a:off x="5101084" y="3645131"/>
              <a:ext cx="440857" cy="180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PXM20</a:t>
              </a:r>
              <a:endParaRPr lang="en-US" sz="1000" b="1" kern="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53" name="Gerade Verbindung 2151"/>
          <p:cNvCxnSpPr/>
          <p:nvPr/>
        </p:nvCxnSpPr>
        <p:spPr bwMode="auto">
          <a:xfrm>
            <a:off x="10371918" y="3728561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4" name="Gerade Verbindung 2151"/>
          <p:cNvCxnSpPr/>
          <p:nvPr/>
        </p:nvCxnSpPr>
        <p:spPr bwMode="auto">
          <a:xfrm>
            <a:off x="6306990" y="3730149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5" name="Gruppieren 2060"/>
          <p:cNvGrpSpPr/>
          <p:nvPr/>
        </p:nvGrpSpPr>
        <p:grpSpPr>
          <a:xfrm>
            <a:off x="6509315" y="3562417"/>
            <a:ext cx="418384" cy="494702"/>
            <a:chOff x="5101084" y="3246430"/>
            <a:chExt cx="440857" cy="578727"/>
          </a:xfrm>
        </p:grpSpPr>
        <p:grpSp>
          <p:nvGrpSpPr>
            <p:cNvPr id="356" name="Group 34"/>
            <p:cNvGrpSpPr>
              <a:grpSpLocks/>
            </p:cNvGrpSpPr>
            <p:nvPr/>
          </p:nvGrpSpPr>
          <p:grpSpPr bwMode="auto">
            <a:xfrm>
              <a:off x="5101086" y="3246430"/>
              <a:ext cx="360000" cy="360000"/>
              <a:chOff x="3429" y="1960"/>
              <a:chExt cx="215" cy="229"/>
            </a:xfrm>
          </p:grpSpPr>
          <p:sp>
            <p:nvSpPr>
              <p:cNvPr id="358" name="Rectangle 35"/>
              <p:cNvSpPr>
                <a:spLocks noChangeArrowheads="1"/>
              </p:cNvSpPr>
              <p:nvPr/>
            </p:nvSpPr>
            <p:spPr bwMode="auto">
              <a:xfrm rot="-5400000">
                <a:off x="3422" y="1967"/>
                <a:ext cx="229" cy="21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9" name="Freeform 36"/>
              <p:cNvSpPr>
                <a:spLocks/>
              </p:cNvSpPr>
              <p:nvPr/>
            </p:nvSpPr>
            <p:spPr bwMode="auto">
              <a:xfrm>
                <a:off x="3455" y="1991"/>
                <a:ext cx="164" cy="149"/>
              </a:xfrm>
              <a:custGeom>
                <a:avLst/>
                <a:gdLst>
                  <a:gd name="T0" fmla="*/ 0 w 576"/>
                  <a:gd name="T1" fmla="*/ 0 h 384"/>
                  <a:gd name="T2" fmla="*/ 0 w 576"/>
                  <a:gd name="T3" fmla="*/ 0 h 384"/>
                  <a:gd name="T4" fmla="*/ 0 w 576"/>
                  <a:gd name="T5" fmla="*/ 0 h 384"/>
                  <a:gd name="T6" fmla="*/ 0 w 576"/>
                  <a:gd name="T7" fmla="*/ 0 h 384"/>
                  <a:gd name="T8" fmla="*/ 0 w 576"/>
                  <a:gd name="T9" fmla="*/ 0 h 384"/>
                  <a:gd name="T10" fmla="*/ 0 w 576"/>
                  <a:gd name="T11" fmla="*/ 0 h 384"/>
                  <a:gd name="T12" fmla="*/ 0 w 576"/>
                  <a:gd name="T13" fmla="*/ 0 h 384"/>
                  <a:gd name="T14" fmla="*/ 0 w 576"/>
                  <a:gd name="T15" fmla="*/ 0 h 384"/>
                  <a:gd name="T16" fmla="*/ 0 w 576"/>
                  <a:gd name="T17" fmla="*/ 0 h 384"/>
                  <a:gd name="T18" fmla="*/ 0 w 576"/>
                  <a:gd name="T19" fmla="*/ 0 h 384"/>
                  <a:gd name="T20" fmla="*/ 0 w 576"/>
                  <a:gd name="T21" fmla="*/ 0 h 384"/>
                  <a:gd name="T22" fmla="*/ 0 w 576"/>
                  <a:gd name="T23" fmla="*/ 0 h 384"/>
                  <a:gd name="T24" fmla="*/ 0 w 576"/>
                  <a:gd name="T25" fmla="*/ 0 h 384"/>
                  <a:gd name="T26" fmla="*/ 0 w 576"/>
                  <a:gd name="T27" fmla="*/ 0 h 384"/>
                  <a:gd name="T28" fmla="*/ 0 w 576"/>
                  <a:gd name="T29" fmla="*/ 0 h 384"/>
                  <a:gd name="T30" fmla="*/ 0 w 576"/>
                  <a:gd name="T31" fmla="*/ 0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76"/>
                  <a:gd name="T49" fmla="*/ 0 h 384"/>
                  <a:gd name="T50" fmla="*/ 576 w 576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76" h="384">
                    <a:moveTo>
                      <a:pt x="480" y="0"/>
                    </a:moveTo>
                    <a:lnTo>
                      <a:pt x="505" y="6"/>
                    </a:lnTo>
                    <a:lnTo>
                      <a:pt x="526" y="25"/>
                    </a:lnTo>
                    <a:lnTo>
                      <a:pt x="545" y="54"/>
                    </a:lnTo>
                    <a:lnTo>
                      <a:pt x="563" y="94"/>
                    </a:lnTo>
                    <a:lnTo>
                      <a:pt x="574" y="140"/>
                    </a:lnTo>
                    <a:lnTo>
                      <a:pt x="576" y="192"/>
                    </a:lnTo>
                    <a:lnTo>
                      <a:pt x="574" y="240"/>
                    </a:lnTo>
                    <a:lnTo>
                      <a:pt x="563" y="286"/>
                    </a:lnTo>
                    <a:lnTo>
                      <a:pt x="545" y="328"/>
                    </a:lnTo>
                    <a:lnTo>
                      <a:pt x="526" y="359"/>
                    </a:lnTo>
                    <a:lnTo>
                      <a:pt x="505" y="376"/>
                    </a:lnTo>
                    <a:lnTo>
                      <a:pt x="480" y="384"/>
                    </a:lnTo>
                    <a:lnTo>
                      <a:pt x="0" y="384"/>
                    </a:lnTo>
                    <a:lnTo>
                      <a:pt x="0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0" name="Rectangle 37"/>
              <p:cNvSpPr>
                <a:spLocks noChangeArrowheads="1"/>
              </p:cNvSpPr>
              <p:nvPr/>
            </p:nvSpPr>
            <p:spPr bwMode="auto">
              <a:xfrm>
                <a:off x="3469" y="2008"/>
                <a:ext cx="111" cy="78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57" name="Text Box 14"/>
            <p:cNvSpPr txBox="1">
              <a:spLocks noChangeArrowheads="1"/>
            </p:cNvSpPr>
            <p:nvPr/>
          </p:nvSpPr>
          <p:spPr bwMode="auto">
            <a:xfrm>
              <a:off x="5101084" y="3645131"/>
              <a:ext cx="440857" cy="180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PXM20</a:t>
              </a:r>
              <a:endParaRPr lang="en-US" sz="1000" b="1" kern="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61" name="Text Box 103"/>
          <p:cNvSpPr txBox="1">
            <a:spLocks noChangeArrowheads="1"/>
          </p:cNvSpPr>
          <p:nvPr/>
        </p:nvSpPr>
        <p:spPr bwMode="auto">
          <a:xfrm>
            <a:off x="10165163" y="5359486"/>
            <a:ext cx="1282402" cy="153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Электроснабжение, </a:t>
            </a:r>
          </a:p>
        </p:txBody>
      </p:sp>
      <p:sp>
        <p:nvSpPr>
          <p:cNvPr id="362" name="Text Box 103"/>
          <p:cNvSpPr txBox="1">
            <a:spLocks noChangeArrowheads="1"/>
          </p:cNvSpPr>
          <p:nvPr/>
        </p:nvSpPr>
        <p:spPr bwMode="auto">
          <a:xfrm>
            <a:off x="8751502" y="5359486"/>
            <a:ext cx="1239121" cy="153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Холодоснабжение, </a:t>
            </a:r>
          </a:p>
        </p:txBody>
      </p:sp>
      <p:sp>
        <p:nvSpPr>
          <p:cNvPr id="363" name="Text Box 103"/>
          <p:cNvSpPr txBox="1">
            <a:spLocks noChangeArrowheads="1"/>
          </p:cNvSpPr>
          <p:nvPr/>
        </p:nvSpPr>
        <p:spPr bwMode="auto">
          <a:xfrm>
            <a:off x="7438784" y="5359486"/>
            <a:ext cx="1239121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Управление освещением </a:t>
            </a:r>
          </a:p>
        </p:txBody>
      </p:sp>
      <p:sp>
        <p:nvSpPr>
          <p:cNvPr id="365" name="Text Box 103"/>
          <p:cNvSpPr txBox="1">
            <a:spLocks noChangeArrowheads="1"/>
          </p:cNvSpPr>
          <p:nvPr/>
        </p:nvSpPr>
        <p:spPr bwMode="auto">
          <a:xfrm>
            <a:off x="6242639" y="5359486"/>
            <a:ext cx="1106072" cy="153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Теплоснабжение</a:t>
            </a:r>
          </a:p>
        </p:txBody>
      </p:sp>
      <p:sp>
        <p:nvSpPr>
          <p:cNvPr id="364" name="Text Box 103"/>
          <p:cNvSpPr txBox="1">
            <a:spLocks noChangeArrowheads="1"/>
          </p:cNvSpPr>
          <p:nvPr/>
        </p:nvSpPr>
        <p:spPr bwMode="auto">
          <a:xfrm>
            <a:off x="4766359" y="5359486"/>
            <a:ext cx="1054776" cy="38472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Водоподготовка</a:t>
            </a:r>
          </a:p>
          <a:p>
            <a:pPr algn="ctr" eaLnBrk="0" hangingPunct="0">
              <a:spcBef>
                <a:spcPct val="50000"/>
              </a:spcBef>
            </a:pPr>
            <a:endParaRPr lang="ru-RU" sz="1000" b="1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4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ДИ«Нефтяник»</a:t>
            </a:r>
            <a:r>
              <a:rPr lang="en-US" dirty="0"/>
              <a:t/>
            </a:r>
            <a:br>
              <a:rPr lang="en-US" dirty="0"/>
            </a:br>
            <a:endParaRPr lang="en-US" noProof="0" dirty="0" smtClean="0"/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4654550" y="1412872"/>
            <a:ext cx="7539354" cy="4752977"/>
          </a:xfrm>
        </p:spPr>
        <p:txBody>
          <a:bodyPr/>
          <a:lstStyle/>
          <a:p>
            <a:r>
              <a:rPr lang="ru-RU" b="1" dirty="0" smtClean="0"/>
              <a:t>Контакты партнера: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ООО «САЭ»</a:t>
            </a:r>
          </a:p>
          <a:p>
            <a:r>
              <a:rPr lang="ru-RU" dirty="0" smtClean="0"/>
              <a:t>г.Москва, улица Дубининская, 27, стр.1</a:t>
            </a:r>
          </a:p>
          <a:p>
            <a:r>
              <a:rPr lang="ru-RU" dirty="0" smtClean="0"/>
              <a:t>Тел. (499)235-10-16 (06)</a:t>
            </a:r>
          </a:p>
          <a:p>
            <a:r>
              <a:rPr lang="en-US" dirty="0" smtClean="0">
                <a:hlinkClick r:id="rId9"/>
              </a:rPr>
              <a:t>www.sae-moscow.ru</a:t>
            </a:r>
            <a:endParaRPr lang="en-US" dirty="0" smtClean="0"/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10"/>
              </a:rPr>
              <a:t>sae-</a:t>
            </a:r>
            <a:r>
              <a:rPr lang="en-US" dirty="0" smtClean="0">
                <a:hlinkClick r:id="rId10"/>
              </a:rPr>
              <a:t>info</a:t>
            </a:r>
            <a:r>
              <a:rPr lang="en-US" dirty="0" smtClean="0">
                <a:hlinkClick r:id="rId10"/>
              </a:rPr>
              <a:t>@yandex.ru</a:t>
            </a:r>
            <a:endParaRPr lang="en-US" dirty="0" smtClean="0"/>
          </a:p>
          <a:p>
            <a:endParaRPr lang="ru-RU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 </a:t>
            </a:r>
            <a:endParaRPr lang="ru-RU" b="1" dirty="0" smtClean="0"/>
          </a:p>
        </p:txBody>
      </p:sp>
      <p:sp>
        <p:nvSpPr>
          <p:cNvPr id="5" name="cdtTextBox 4 Id5"/>
          <p:cNvSpPr txBox="1"/>
          <p:nvPr>
            <p:custDataLst>
              <p:tags r:id="rId4"/>
            </p:custDataLst>
          </p:nvPr>
        </p:nvSpPr>
        <p:spPr>
          <a:xfrm>
            <a:off x="4654550" y="5595946"/>
            <a:ext cx="7543800" cy="569904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www.siemens.ru/bt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cdtTextBox 2 Id3"/>
          <p:cNvSpPr txBox="1"/>
          <p:nvPr>
            <p:custDataLst>
              <p:tags r:id="rId5"/>
            </p:custDataLst>
          </p:nvPr>
        </p:nvSpPr>
        <p:spPr>
          <a:xfrm rot="16200000">
            <a:off x="12198350" y="6165850"/>
            <a:ext cx="1588" cy="211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6"/>
            </p:custDataLst>
          </p:nvPr>
        </p:nvSpPr>
        <p:spPr>
          <a:xfrm rot="16200000">
            <a:off x="1219835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pic>
        <p:nvPicPr>
          <p:cNvPr id="10" name="Рисунок 9" descr="29100_dpi72online.jpg"/>
          <p:cNvPicPr>
            <a:picLocks noGrp="1" noChangeAspect="1"/>
          </p:cNvPicPr>
          <p:nvPr>
            <p:ph type="pic" sz="quarter" idx="15"/>
          </p:nvPr>
        </p:nvPicPr>
        <p:blipFill>
          <a:blip r:embed="rId11"/>
          <a:srcRect l="18348" r="18348"/>
          <a:stretch>
            <a:fillRect/>
          </a:stretch>
        </p:blipFill>
        <p:spPr>
          <a:blipFill>
            <a:blip r:embed="rId11"/>
            <a:stretch>
              <a:fillRect/>
            </a:stretch>
          </a:blip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9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CJ9E9K2UiOEklug4oVT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J7rthyZ0uCwbbqYWE7o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CwYKFmkkeVoYV4NB9L9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CJ9E9K2UiOEklug4oVT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J7rthyZ0uCwbbqYWE7o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CwYKFmkkeVoYV4NB9L9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CJ9E9K2UiOEklug4oVT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J7rthyZ0uCwbbqYWE7o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CwYKFmkkeVoYV4NB9L9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CJ9E9K2UiOEklug4oV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J7rthyZ0uCwbbqYWE7o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CwYKFmkkeVoYV4NB9L9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CJ9E9K2UiOEklug4oVT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J7rthyZ0uCwbbqYWE7o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CwYKFmkkeVoYV4NB9L9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CJ9E9K2UiOEklug4oVT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J7rthyZ0uCwbbqYWE7o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CwYKFmkkeVoYV4NB9L9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CJ9E9K2UiOEklug4oV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J7rthyZ0uCwbbqYWE7o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CwYKFmkkeVoYV4NB9L9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CJ9E9K2UiOEklug4oVT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J7rthyZ0uCwbbqYWE7o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CwYKFmkkeVoYV4NB9L9g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One object (large) + Navigation</Name>
  <PpLayout>32</PpLayout>
  <Index>17</Index>
</p4ppTags>
</file>

<file path=customXml/item10.xml><?xml version="1.0" encoding="utf-8"?>
<p4ppTags>
  <Name>Text + Index</Name>
  <PpLayout>32</PpLayout>
  <Index>8</Index>
</p4ppTags>
</file>

<file path=customXml/item11.xml><?xml version="1.0" encoding="utf-8"?>
<p4ppTags>
  <Name>Four objects + Navigation</Name>
  <PpLayout>32</PpLayout>
  <Index>22</Index>
</p4ppTags>
</file>

<file path=customXml/item12.xml><?xml version="1.0" encoding="utf-8"?>
<p4ppTags>
  <Name>Three columns</Name>
  <PpLayout>32</PpLayout>
  <Index>14</Index>
</p4ppTags>
</file>

<file path=customXml/item13.xml><?xml version="1.0" encoding="utf-8"?>
<p4ppTags>
  <Name>Free Content + Navigation</Name>
  <PpLayout>32</PpLayout>
  <Index>16</Index>
</p4ppTags>
</file>

<file path=customXml/item14.xml><?xml version="1.0" encoding="utf-8"?>
<p4ppTags>
  <Name>Two rows</Name>
  <PpLayout>32</PpLayout>
  <Index>13</Index>
</p4ppTags>
</file>

<file path=customXml/item15.xml><?xml version="1.0" encoding="utf-8"?>
<p4ppTags>
  <Name>Four objects</Name>
  <PpLayout>24</PpLayout>
  <Index>15</Index>
</p4ppTags>
</file>

<file path=customXml/item1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.xml><?xml version="1.0" encoding="utf-8"?>
<p4ppTags>
  <Name>One object (large)</Name>
  <PpLayout>16</PpLayout>
  <Index>10</Index>
</p4ppTags>
</file>

<file path=customXml/item18.xml><?xml version="1.0" encoding="utf-8"?>
<p4ppTags>
  <Name>One object (small)</Name>
  <PpLayout>16</PpLayout>
  <Index>11</Index>
</p4ppTags>
</file>

<file path=customXml/item19.xml><?xml version="1.0" encoding="utf-8"?>
<p4ppTags>
  <Name>Two columns + Navigation</Name>
  <PpLayout>32</PpLayout>
  <Index>19</Index>
</p4ppTags>
</file>

<file path=customXml/item2.xml><?xml version="1.0" encoding="utf-8"?>
<p4ppTags/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p4ppTags>
  <Name>Free Content</Name>
  <PpLayout>11</PpLayout>
  <Index>9</Index>
</p4ppTags>
</file>

<file path=customXml/item5.xml><?xml version="1.0" encoding="utf-8"?>
<p4ppTags>
  <Name>Two rows + Navigation</Name>
  <PpLayout>32</PpLayout>
  <Index>21</Index>
</p4ppTags>
</file>

<file path=customXml/item6.xml><?xml version="1.0" encoding="utf-8"?>
<p4ppTags>
  <Name>Two columns</Name>
  <PpLayout>29</PpLayout>
  <Index>12</Index>
</p4ppTags>
</file>

<file path=customXml/item7.xml><?xml version="1.0" encoding="utf-8"?>
<p4ppTags>
  <Name>One object (small) + Navigation</Name>
  <PpLayout>32</PpLayout>
  <Index>18</Index>
</p4ppTags>
</file>

<file path=customXml/item8.xml><?xml version="1.0" encoding="utf-8"?>
<p4ppTags>
  <Name>Three columns + Navigation</Name>
  <PpLayout>32</PpLayout>
  <Index>20</Index>
</p4ppTags>
</file>

<file path=customXml/item9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78CED99D763C4FBF0629ABA166C87F" ma:contentTypeVersion="2" ma:contentTypeDescription="Создание документа." ma:contentTypeScope="" ma:versionID="d3f00e39f96b117f1f1f4190a94ad2e9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67b20f4502cf30839fbc396151be949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27F640E-84DF-4F97-BC70-D045F1E6594F}">
  <ds:schemaRefs/>
</ds:datastoreItem>
</file>

<file path=customXml/itemProps10.xml><?xml version="1.0" encoding="utf-8"?>
<ds:datastoreItem xmlns:ds="http://schemas.openxmlformats.org/officeDocument/2006/customXml" ds:itemID="{7E35FEDB-1F0E-4D67-A313-4AC59C26FF29}">
  <ds:schemaRefs/>
</ds:datastoreItem>
</file>

<file path=customXml/itemProps11.xml><?xml version="1.0" encoding="utf-8"?>
<ds:datastoreItem xmlns:ds="http://schemas.openxmlformats.org/officeDocument/2006/customXml" ds:itemID="{EAB520BC-C6EC-457E-8AB5-55DB67C86858}">
  <ds:schemaRefs/>
</ds:datastoreItem>
</file>

<file path=customXml/itemProps12.xml><?xml version="1.0" encoding="utf-8"?>
<ds:datastoreItem xmlns:ds="http://schemas.openxmlformats.org/officeDocument/2006/customXml" ds:itemID="{15CF3461-70D1-4B54-AFAB-DAFDA0A238CD}">
  <ds:schemaRefs/>
</ds:datastoreItem>
</file>

<file path=customXml/itemProps13.xml><?xml version="1.0" encoding="utf-8"?>
<ds:datastoreItem xmlns:ds="http://schemas.openxmlformats.org/officeDocument/2006/customXml" ds:itemID="{7CC5F709-E74B-4E5F-A728-923D5062EBEF}">
  <ds:schemaRefs/>
</ds:datastoreItem>
</file>

<file path=customXml/itemProps14.xml><?xml version="1.0" encoding="utf-8"?>
<ds:datastoreItem xmlns:ds="http://schemas.openxmlformats.org/officeDocument/2006/customXml" ds:itemID="{38AB8DE4-FD9B-4166-BEC3-3F1753596133}">
  <ds:schemaRefs/>
</ds:datastoreItem>
</file>

<file path=customXml/itemProps15.xml><?xml version="1.0" encoding="utf-8"?>
<ds:datastoreItem xmlns:ds="http://schemas.openxmlformats.org/officeDocument/2006/customXml" ds:itemID="{1581BFFB-B4CE-47A8-BE77-DC1339B1E5A7}">
  <ds:schemaRefs/>
</ds:datastoreItem>
</file>

<file path=customXml/itemProps16.xml><?xml version="1.0" encoding="utf-8"?>
<ds:datastoreItem xmlns:ds="http://schemas.openxmlformats.org/officeDocument/2006/customXml" ds:itemID="{6747BEC8-AD62-41EF-9F6E-89B73B173E93}">
  <ds:schemaRefs>
    <ds:schemaRef ds:uri="http://schemas.microsoft.com/sharepoint/v3/contenttype/forms"/>
  </ds:schemaRefs>
</ds:datastoreItem>
</file>

<file path=customXml/itemProps17.xml><?xml version="1.0" encoding="utf-8"?>
<ds:datastoreItem xmlns:ds="http://schemas.openxmlformats.org/officeDocument/2006/customXml" ds:itemID="{80661B8B-A327-44F9-823B-4D9EE0B3EC78}">
  <ds:schemaRefs/>
</ds:datastoreItem>
</file>

<file path=customXml/itemProps18.xml><?xml version="1.0" encoding="utf-8"?>
<ds:datastoreItem xmlns:ds="http://schemas.openxmlformats.org/officeDocument/2006/customXml" ds:itemID="{1618AA06-B22E-4D19-9680-0D7830426729}">
  <ds:schemaRefs/>
</ds:datastoreItem>
</file>

<file path=customXml/itemProps19.xml><?xml version="1.0" encoding="utf-8"?>
<ds:datastoreItem xmlns:ds="http://schemas.openxmlformats.org/officeDocument/2006/customXml" ds:itemID="{D7BABA95-BFFE-422B-8591-3271669EEA88}">
  <ds:schemaRefs/>
</ds:datastoreItem>
</file>

<file path=customXml/itemProps2.xml><?xml version="1.0" encoding="utf-8"?>
<ds:datastoreItem xmlns:ds="http://schemas.openxmlformats.org/officeDocument/2006/customXml" ds:itemID="{572FBA73-6DBF-45DA-8282-9342320CFAB0}">
  <ds:schemaRefs/>
</ds:datastoreItem>
</file>

<file path=customXml/itemProps3.xml><?xml version="1.0" encoding="utf-8"?>
<ds:datastoreItem xmlns:ds="http://schemas.openxmlformats.org/officeDocument/2006/customXml" ds:itemID="{7D61904B-064E-4FAE-9336-B147C1DF0613}">
  <ds:schemaRefs>
    <ds:schemaRef ds:uri="http://schemas.microsoft.com/office/2006/metadata/propertie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D8097D0C-BE3E-4AEC-9593-65CFCCB19297}">
  <ds:schemaRefs/>
</ds:datastoreItem>
</file>

<file path=customXml/itemProps5.xml><?xml version="1.0" encoding="utf-8"?>
<ds:datastoreItem xmlns:ds="http://schemas.openxmlformats.org/officeDocument/2006/customXml" ds:itemID="{6C79E4F8-DCFB-483C-880A-AEEC6AAFC838}">
  <ds:schemaRefs/>
</ds:datastoreItem>
</file>

<file path=customXml/itemProps6.xml><?xml version="1.0" encoding="utf-8"?>
<ds:datastoreItem xmlns:ds="http://schemas.openxmlformats.org/officeDocument/2006/customXml" ds:itemID="{1666F4C2-68F5-4840-A44A-1A646C0925A1}">
  <ds:schemaRefs/>
</ds:datastoreItem>
</file>

<file path=customXml/itemProps7.xml><?xml version="1.0" encoding="utf-8"?>
<ds:datastoreItem xmlns:ds="http://schemas.openxmlformats.org/officeDocument/2006/customXml" ds:itemID="{D9FE249F-833E-4CF0-BECB-552D01D7DC9E}">
  <ds:schemaRefs/>
</ds:datastoreItem>
</file>

<file path=customXml/itemProps8.xml><?xml version="1.0" encoding="utf-8"?>
<ds:datastoreItem xmlns:ds="http://schemas.openxmlformats.org/officeDocument/2006/customXml" ds:itemID="{85D77EE6-52B7-48BE-9EDB-748F1EBB53DE}">
  <ds:schemaRefs/>
</ds:datastoreItem>
</file>

<file path=customXml/itemProps9.xml><?xml version="1.0" encoding="utf-8"?>
<ds:datastoreItem xmlns:ds="http://schemas.openxmlformats.org/officeDocument/2006/customXml" ds:itemID="{24FA0B61-26C7-4BAC-AA09-82D6694AC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145</TotalTime>
  <Words>183</Words>
  <Application>Microsoft Office PowerPoint</Application>
  <PresentationFormat>Произвольный</PresentationFormat>
  <Paragraphs>93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Siemens 2016 – 16:9</vt:lpstr>
      <vt:lpstr>ДИ«Нефтяник»  Адрес объект  г. Сургут Площадь, 50 000 кв.м</vt:lpstr>
      <vt:lpstr>ДИ«Нефтяник» </vt:lpstr>
      <vt:lpstr>ДИ«Нефтяник» </vt:lpstr>
      <vt:lpstr>ДИ«Нефтяник» </vt:lpstr>
      <vt:lpstr>ДИ«Нефтяник» </vt:lpstr>
    </vt:vector>
  </TitlesOfParts>
  <Company>SIEMENS AG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Corporate Design PowerPoint-Templates</dc:title>
  <dc:creator>Kashkarov, Alexander</dc:creator>
  <cp:lastModifiedBy>Алексей Ш.</cp:lastModifiedBy>
  <cp:revision>63</cp:revision>
  <cp:lastPrinted>2012-10-29T09:59:01Z</cp:lastPrinted>
  <dcterms:created xsi:type="dcterms:W3CDTF">2006-04-07T10:01:45Z</dcterms:created>
  <dcterms:modified xsi:type="dcterms:W3CDTF">2017-07-03T12:52:34Z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February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1.1</vt:lpwstr>
  </property>
  <property fmtid="{D5CDD505-2E9C-101B-9397-08002B2CF9AE}" pid="6" name="ContentTypeId">
    <vt:lpwstr>0x010100DB78CED99D763C4FBF0629ABA166C87F</vt:lpwstr>
  </property>
  <property fmtid="{D5CDD505-2E9C-101B-9397-08002B2CF9AE}" pid="7" name="_AdHocReviewCycleID">
    <vt:i4>-1067151860</vt:i4>
  </property>
  <property fmtid="{D5CDD505-2E9C-101B-9397-08002B2CF9AE}" pid="8" name="_NewReviewCycle">
    <vt:lpwstr/>
  </property>
  <property fmtid="{D5CDD505-2E9C-101B-9397-08002B2CF9AE}" pid="9" name="_EmailSubject">
    <vt:lpwstr>шаблон опросника для получения информации по референс-объектам</vt:lpwstr>
  </property>
  <property fmtid="{D5CDD505-2E9C-101B-9397-08002B2CF9AE}" pid="10" name="_AuthorEmail">
    <vt:lpwstr>alexander.kashkarov@siemens.com</vt:lpwstr>
  </property>
  <property fmtid="{D5CDD505-2E9C-101B-9397-08002B2CF9AE}" pid="11" name="_AuthorEmailDisplayName">
    <vt:lpwstr>Kashkarov, Alexander</vt:lpwstr>
  </property>
  <property fmtid="{D5CDD505-2E9C-101B-9397-08002B2CF9AE}" pid="12" name="_PreviousAdHocReviewCycleID">
    <vt:i4>1634096811</vt:i4>
  </property>
</Properties>
</file>