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344" r:id="rId4"/>
    <p:sldId id="346" r:id="rId5"/>
    <p:sldId id="331" r:id="rId6"/>
    <p:sldId id="297" r:id="rId7"/>
    <p:sldId id="287" r:id="rId8"/>
    <p:sldId id="334" r:id="rId9"/>
    <p:sldId id="347" r:id="rId10"/>
    <p:sldId id="348" r:id="rId11"/>
    <p:sldId id="335" r:id="rId12"/>
    <p:sldId id="336" r:id="rId13"/>
    <p:sldId id="337" r:id="rId14"/>
    <p:sldId id="338" r:id="rId15"/>
    <p:sldId id="339" r:id="rId16"/>
    <p:sldId id="340" r:id="rId17"/>
    <p:sldId id="342" r:id="rId18"/>
    <p:sldId id="343" r:id="rId19"/>
    <p:sldId id="329" r:id="rId20"/>
  </p:sldIdLst>
  <p:sldSz cx="24387175" cy="13716000"/>
  <p:notesSz cx="6858000" cy="9144000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308">
          <p15:clr>
            <a:srgbClr val="A4A3A4"/>
          </p15:clr>
        </p15:guide>
        <p15:guide id="3" pos="10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CC66"/>
    <a:srgbClr val="6929A2"/>
    <a:srgbClr val="F88B00"/>
    <a:srgbClr val="F8D00B"/>
    <a:srgbClr val="22C299"/>
    <a:srgbClr val="4D7096"/>
    <a:srgbClr val="212F3F"/>
    <a:srgbClr val="216BA9"/>
    <a:srgbClr val="8AB147"/>
    <a:srgbClr val="1A9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299" autoAdjust="0"/>
  </p:normalViewPr>
  <p:slideViewPr>
    <p:cSldViewPr snapToGrid="0" snapToObjects="1">
      <p:cViewPr varScale="1">
        <p:scale>
          <a:sx n="54" d="100"/>
          <a:sy n="54" d="100"/>
        </p:scale>
        <p:origin x="168" y="234"/>
      </p:cViewPr>
      <p:guideLst>
        <p:guide orient="horz"/>
        <p:guide pos="14308"/>
        <p:guide pos="10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2/26/2023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Project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340185" y="3706854"/>
            <a:ext cx="5882547" cy="77770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6426223" y="3706854"/>
            <a:ext cx="5882547" cy="77770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102691" y="4239458"/>
            <a:ext cx="4181656" cy="733364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659448" y="4239457"/>
            <a:ext cx="6985290" cy="972907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6900" y="3779838"/>
            <a:ext cx="7918450" cy="4987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77200" y="3749677"/>
            <a:ext cx="7918450" cy="43783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781570" y="1585465"/>
            <a:ext cx="4824036" cy="4824038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and Drop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089" y="6809613"/>
            <a:ext cx="14868997" cy="1190422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5601949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42425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65312" y="2641600"/>
            <a:ext cx="4891087" cy="86587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8864" y="13604787"/>
            <a:ext cx="24538664" cy="181430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75" r:id="rId7"/>
    <p:sldLayoutId id="2147483666" r:id="rId8"/>
    <p:sldLayoutId id="2147483676" r:id="rId9"/>
    <p:sldLayoutId id="2147483673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sae-moscow.ru/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845" y="5317058"/>
            <a:ext cx="17131486" cy="1508712"/>
          </a:xfrm>
        </p:spPr>
        <p:txBody>
          <a:bodyPr/>
          <a:lstStyle/>
          <a:p>
            <a:r>
              <a:rPr lang="ru-RU" sz="8800" b="1" dirty="0">
                <a:solidFill>
                  <a:schemeClr val="bg1"/>
                </a:solidFill>
              </a:rPr>
              <a:t>ООО «САЭ»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070410"/>
            <a:ext cx="17071023" cy="111686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Автоматизация и диспетчеризация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2478" y="6919671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96E661-8557-495D-AB69-215C570E3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04" y="3529109"/>
            <a:ext cx="3527565" cy="15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2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091487-A73E-46E7-B710-DAB6BCBF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9B0F772-A766-48AE-BB6A-2E83A40E67CD}"/>
              </a:ext>
            </a:extLst>
          </p:cNvPr>
          <p:cNvSpPr txBox="1">
            <a:spLocks/>
          </p:cNvSpPr>
          <p:nvPr/>
        </p:nvSpPr>
        <p:spPr>
          <a:xfrm>
            <a:off x="1829038" y="225008"/>
            <a:ext cx="20729099" cy="1133518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ru-RU" dirty="0"/>
              <a:t>Структурная схема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73F60-CFE6-4309-96E7-58E86C93A7F4}"/>
              </a:ext>
            </a:extLst>
          </p:cNvPr>
          <p:cNvSpPr txBox="1"/>
          <p:nvPr/>
        </p:nvSpPr>
        <p:spPr>
          <a:xfrm>
            <a:off x="1186554" y="745063"/>
            <a:ext cx="44332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Центральная диспетчерская </a:t>
            </a:r>
          </a:p>
          <a:p>
            <a:pPr algn="ctr"/>
            <a:r>
              <a:rPr lang="ru-RU" sz="2500" dirty="0" err="1">
                <a:latin typeface="Open Sans Light"/>
              </a:rPr>
              <a:t>Бизнесцентра</a:t>
            </a:r>
            <a:r>
              <a:rPr lang="ru-RU" sz="2500" dirty="0">
                <a:latin typeface="Open Sans Light"/>
              </a:rPr>
              <a:t> – 2</a:t>
            </a:r>
          </a:p>
          <a:p>
            <a:pPr algn="ctr"/>
            <a:endParaRPr lang="ru-RU" sz="2500" dirty="0">
              <a:latin typeface="Open Sans Light"/>
            </a:endParaRP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8037C8-EB34-4971-B431-245748945D74}"/>
              </a:ext>
            </a:extLst>
          </p:cNvPr>
          <p:cNvSpPr/>
          <p:nvPr/>
        </p:nvSpPr>
        <p:spPr>
          <a:xfrm>
            <a:off x="1162050" y="362804"/>
            <a:ext cx="4457705" cy="248266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13445-789E-45F6-BF21-90879D1C97D3}"/>
              </a:ext>
            </a:extLst>
          </p:cNvPr>
          <p:cNvSpPr txBox="1"/>
          <p:nvPr/>
        </p:nvSpPr>
        <p:spPr>
          <a:xfrm>
            <a:off x="1186551" y="6673704"/>
            <a:ext cx="4433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Здание </a:t>
            </a:r>
            <a:r>
              <a:rPr lang="ru-RU" sz="2500" dirty="0" err="1">
                <a:latin typeface="Open Sans Light"/>
              </a:rPr>
              <a:t>Бизнесцентра</a:t>
            </a:r>
            <a:r>
              <a:rPr lang="ru-RU" sz="2500" dirty="0">
                <a:latin typeface="Open Sans Light"/>
              </a:rPr>
              <a:t> - 1</a:t>
            </a:r>
          </a:p>
          <a:p>
            <a:pPr algn="ctr"/>
            <a:endParaRPr lang="ru-RU" sz="2500" dirty="0">
              <a:latin typeface="Open Sans Light"/>
            </a:endParaRPr>
          </a:p>
          <a:p>
            <a:pPr algn="ctr"/>
            <a:r>
              <a:rPr lang="ru-RU" sz="2500" dirty="0">
                <a:latin typeface="Open Sans Light"/>
              </a:rPr>
              <a:t>Контроллеры линейки –</a:t>
            </a:r>
            <a:endParaRPr lang="en-US" sz="2500" dirty="0">
              <a:latin typeface="Open Sans Light"/>
            </a:endParaRPr>
          </a:p>
          <a:p>
            <a:pPr algn="ctr"/>
            <a:r>
              <a:rPr lang="ru-RU" sz="2500" dirty="0">
                <a:latin typeface="Open Sans Light"/>
              </a:rPr>
              <a:t> </a:t>
            </a:r>
            <a:r>
              <a:rPr lang="en-US" sz="2500" dirty="0">
                <a:latin typeface="Open Sans Light"/>
              </a:rPr>
              <a:t>RS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>
                <a:latin typeface="Open Sans Light"/>
              </a:rPr>
              <a:t>Landis </a:t>
            </a:r>
            <a:r>
              <a:rPr lang="en-US" sz="2500" dirty="0" err="1">
                <a:latin typeface="Open Sans Light"/>
              </a:rPr>
              <a:t>Staefa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275B41-A7C1-44E1-AAC9-53316084F8EA}"/>
              </a:ext>
            </a:extLst>
          </p:cNvPr>
          <p:cNvSpPr/>
          <p:nvPr/>
        </p:nvSpPr>
        <p:spPr>
          <a:xfrm>
            <a:off x="1186552" y="6673704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B2796-293D-4835-86C7-3FAE48DD25D8}"/>
              </a:ext>
            </a:extLst>
          </p:cNvPr>
          <p:cNvSpPr txBox="1"/>
          <p:nvPr/>
        </p:nvSpPr>
        <p:spPr>
          <a:xfrm>
            <a:off x="1186552" y="3499442"/>
            <a:ext cx="4433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Аэропорт </a:t>
            </a:r>
            <a:r>
              <a:rPr lang="en-US" sz="2500" dirty="0">
                <a:latin typeface="Open Sans Light"/>
              </a:rPr>
              <a:t>– VIP </a:t>
            </a:r>
            <a:r>
              <a:rPr lang="ru-RU" sz="2500" dirty="0">
                <a:latin typeface="Open Sans Light"/>
              </a:rPr>
              <a:t>зона</a:t>
            </a:r>
          </a:p>
          <a:p>
            <a:pPr algn="ctr"/>
            <a:endParaRPr lang="ru-RU" sz="2500" dirty="0">
              <a:latin typeface="Open Sans Light"/>
            </a:endParaRP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RS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>
                <a:latin typeface="Open Sans Light"/>
              </a:rPr>
              <a:t>Landis </a:t>
            </a:r>
            <a:r>
              <a:rPr lang="en-US" sz="2500" dirty="0" err="1">
                <a:latin typeface="Open Sans Light"/>
              </a:rPr>
              <a:t>Staefa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0D4ED6-6F7A-4F4D-BD89-FD291A0C9A79}"/>
              </a:ext>
            </a:extLst>
          </p:cNvPr>
          <p:cNvSpPr/>
          <p:nvPr/>
        </p:nvSpPr>
        <p:spPr>
          <a:xfrm>
            <a:off x="1186553" y="3410755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72C3BB8-590B-4842-8F01-787DD67FA84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619755" y="1594045"/>
            <a:ext cx="642484" cy="100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A0272B-73BB-4FB1-A107-A67E442DE28E}"/>
              </a:ext>
            </a:extLst>
          </p:cNvPr>
          <p:cNvSpPr txBox="1"/>
          <p:nvPr/>
        </p:nvSpPr>
        <p:spPr>
          <a:xfrm>
            <a:off x="7239004" y="1693013"/>
            <a:ext cx="4433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Здание </a:t>
            </a:r>
            <a:r>
              <a:rPr lang="ru-RU" sz="2500" dirty="0" err="1">
                <a:latin typeface="Open Sans Light"/>
              </a:rPr>
              <a:t>АСУнефть</a:t>
            </a:r>
            <a:endParaRPr lang="ru-RU" sz="2500" dirty="0">
              <a:latin typeface="Open Sans Light"/>
            </a:endParaRPr>
          </a:p>
          <a:p>
            <a:pPr algn="ctr"/>
            <a:endParaRPr lang="ru-RU" sz="2500" dirty="0">
              <a:latin typeface="Open Sans Light"/>
            </a:endParaRP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RS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>
                <a:latin typeface="Open Sans Light"/>
              </a:rPr>
              <a:t>Landis </a:t>
            </a:r>
            <a:r>
              <a:rPr lang="en-US" sz="2500" dirty="0" err="1">
                <a:latin typeface="Open Sans Light"/>
              </a:rPr>
              <a:t>Staefa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324C647-253B-4E88-B29B-ABF23AF7A6FD}"/>
              </a:ext>
            </a:extLst>
          </p:cNvPr>
          <p:cNvSpPr/>
          <p:nvPr/>
        </p:nvSpPr>
        <p:spPr>
          <a:xfrm>
            <a:off x="7239005" y="1604326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03721E-C401-4D03-BBDF-E24F2C00A636}"/>
              </a:ext>
            </a:extLst>
          </p:cNvPr>
          <p:cNvSpPr txBox="1"/>
          <p:nvPr/>
        </p:nvSpPr>
        <p:spPr>
          <a:xfrm>
            <a:off x="7239002" y="4799806"/>
            <a:ext cx="4433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Здание СРС-1</a:t>
            </a:r>
          </a:p>
          <a:p>
            <a:pPr algn="ctr"/>
            <a:endParaRPr lang="ru-RU" sz="2500" dirty="0">
              <a:latin typeface="Open Sans Light"/>
            </a:endParaRP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RS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>
                <a:latin typeface="Open Sans Light"/>
              </a:rPr>
              <a:t>Landis </a:t>
            </a:r>
            <a:r>
              <a:rPr lang="en-US" sz="2500" dirty="0" err="1">
                <a:latin typeface="Open Sans Light"/>
              </a:rPr>
              <a:t>Staefa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622EBDA-3195-4DD2-8860-F3C6BD922DCB}"/>
              </a:ext>
            </a:extLst>
          </p:cNvPr>
          <p:cNvSpPr/>
          <p:nvPr/>
        </p:nvSpPr>
        <p:spPr>
          <a:xfrm>
            <a:off x="7239001" y="4753377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6087EA-C3E4-4FE9-BD0D-8A4BFEFE6C4A}"/>
              </a:ext>
            </a:extLst>
          </p:cNvPr>
          <p:cNvSpPr txBox="1"/>
          <p:nvPr/>
        </p:nvSpPr>
        <p:spPr>
          <a:xfrm>
            <a:off x="7238997" y="7968698"/>
            <a:ext cx="4433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Здание </a:t>
            </a:r>
            <a:r>
              <a:rPr lang="ru-RU" sz="2500" dirty="0" err="1">
                <a:latin typeface="Open Sans Light"/>
              </a:rPr>
              <a:t>НИПИнефть</a:t>
            </a:r>
            <a:endParaRPr lang="ru-RU" sz="2500" dirty="0">
              <a:latin typeface="Open Sans Light"/>
            </a:endParaRPr>
          </a:p>
          <a:p>
            <a:pPr algn="ctr"/>
            <a:endParaRPr lang="ru-RU" sz="2500" dirty="0">
              <a:latin typeface="Open Sans Light"/>
            </a:endParaRP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RS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>
                <a:latin typeface="Open Sans Light"/>
              </a:rPr>
              <a:t>Landis </a:t>
            </a:r>
            <a:r>
              <a:rPr lang="en-US" sz="2500" dirty="0" err="1">
                <a:latin typeface="Open Sans Light"/>
              </a:rPr>
              <a:t>Staefa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4DE5303-8CEE-4566-AFAA-FF79702EAA92}"/>
              </a:ext>
            </a:extLst>
          </p:cNvPr>
          <p:cNvSpPr/>
          <p:nvPr/>
        </p:nvSpPr>
        <p:spPr>
          <a:xfrm>
            <a:off x="7238998" y="7793167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4FCB14-75CF-447F-BF95-983084369AB1}"/>
              </a:ext>
            </a:extLst>
          </p:cNvPr>
          <p:cNvSpPr txBox="1"/>
          <p:nvPr/>
        </p:nvSpPr>
        <p:spPr>
          <a:xfrm>
            <a:off x="12714969" y="1682732"/>
            <a:ext cx="4433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Здание СМТ-1</a:t>
            </a:r>
          </a:p>
          <a:p>
            <a:pPr algn="ctr"/>
            <a:endParaRPr lang="ru-RU" sz="2500" dirty="0">
              <a:latin typeface="Open Sans Light"/>
            </a:endParaRP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RS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>
                <a:latin typeface="Open Sans Light"/>
              </a:rPr>
              <a:t>Landis </a:t>
            </a:r>
            <a:r>
              <a:rPr lang="en-US" sz="2500" dirty="0" err="1">
                <a:latin typeface="Open Sans Light"/>
              </a:rPr>
              <a:t>Staefa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1D95CC-C000-4007-BC22-31C2037188DC}"/>
              </a:ext>
            </a:extLst>
          </p:cNvPr>
          <p:cNvSpPr/>
          <p:nvPr/>
        </p:nvSpPr>
        <p:spPr>
          <a:xfrm>
            <a:off x="12714970" y="1594045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6E6D52-D2CE-48E7-89F8-8166476F1F71}"/>
              </a:ext>
            </a:extLst>
          </p:cNvPr>
          <p:cNvSpPr txBox="1"/>
          <p:nvPr/>
        </p:nvSpPr>
        <p:spPr>
          <a:xfrm>
            <a:off x="18190934" y="1682732"/>
            <a:ext cx="4433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Здание УСИТ</a:t>
            </a: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RS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>
                <a:latin typeface="Open Sans Light"/>
              </a:rPr>
              <a:t>Landis </a:t>
            </a:r>
            <a:r>
              <a:rPr lang="en-US" sz="2500" dirty="0" err="1">
                <a:latin typeface="Open Sans Light"/>
              </a:rPr>
              <a:t>Staefa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F55ABF5-E2DE-437E-A619-00E1BF20D2B1}"/>
              </a:ext>
            </a:extLst>
          </p:cNvPr>
          <p:cNvSpPr/>
          <p:nvPr/>
        </p:nvSpPr>
        <p:spPr>
          <a:xfrm>
            <a:off x="18190935" y="1594045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35329C-36EC-41B1-B4D3-0ADD30CEA086}"/>
              </a:ext>
            </a:extLst>
          </p:cNvPr>
          <p:cNvSpPr txBox="1"/>
          <p:nvPr/>
        </p:nvSpPr>
        <p:spPr>
          <a:xfrm>
            <a:off x="18190935" y="4842064"/>
            <a:ext cx="4433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НГДУ «</a:t>
            </a:r>
            <a:r>
              <a:rPr lang="ru-RU" sz="2500" dirty="0" err="1">
                <a:latin typeface="Open Sans Light"/>
              </a:rPr>
              <a:t>ФедоровскНефть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endParaRPr lang="ru-RU" sz="2500" dirty="0">
              <a:latin typeface="Open Sans Light"/>
            </a:endParaRP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RS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>
                <a:latin typeface="Open Sans Light"/>
              </a:rPr>
              <a:t>Landis </a:t>
            </a:r>
            <a:r>
              <a:rPr lang="en-US" sz="2500" dirty="0" err="1">
                <a:latin typeface="Open Sans Light"/>
              </a:rPr>
              <a:t>Staefa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0F72B16-11D9-4A1B-B3A9-D8285A0C42A5}"/>
              </a:ext>
            </a:extLst>
          </p:cNvPr>
          <p:cNvSpPr/>
          <p:nvPr/>
        </p:nvSpPr>
        <p:spPr>
          <a:xfrm>
            <a:off x="18190936" y="4753377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E16207-E4C4-4B4F-A43C-FB4522EEB10D}"/>
              </a:ext>
            </a:extLst>
          </p:cNvPr>
          <p:cNvSpPr txBox="1"/>
          <p:nvPr/>
        </p:nvSpPr>
        <p:spPr>
          <a:xfrm>
            <a:off x="12714969" y="4842064"/>
            <a:ext cx="4433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Дворец искусств «</a:t>
            </a:r>
            <a:r>
              <a:rPr lang="ru-RU" sz="2500" dirty="0" err="1">
                <a:latin typeface="Open Sans Light"/>
              </a:rPr>
              <a:t>Нефтянник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ru-RU" sz="2500" dirty="0">
                <a:latin typeface="Open Sans Light"/>
              </a:rPr>
              <a:t>»</a:t>
            </a:r>
            <a:r>
              <a:rPr lang="en-US" sz="2500" dirty="0">
                <a:latin typeface="Open Sans Light"/>
              </a:rPr>
              <a:t> PX</a:t>
            </a:r>
            <a:endParaRPr lang="ru-RU" sz="2500" dirty="0">
              <a:latin typeface="Open Sans Light"/>
            </a:endParaRP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4543400-B014-4C79-9696-68BAA6C017AD}"/>
              </a:ext>
            </a:extLst>
          </p:cNvPr>
          <p:cNvSpPr/>
          <p:nvPr/>
        </p:nvSpPr>
        <p:spPr>
          <a:xfrm>
            <a:off x="12714970" y="4753377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5CA8D6-757F-4697-A973-806FAED6EF22}"/>
              </a:ext>
            </a:extLst>
          </p:cNvPr>
          <p:cNvSpPr txBox="1"/>
          <p:nvPr/>
        </p:nvSpPr>
        <p:spPr>
          <a:xfrm>
            <a:off x="12714968" y="7945949"/>
            <a:ext cx="4433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Гостиница «Северная»</a:t>
            </a: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ru-RU" sz="2500" dirty="0">
                <a:latin typeface="Open Sans Light"/>
              </a:rPr>
              <a:t>»</a:t>
            </a:r>
            <a:r>
              <a:rPr lang="en-US" sz="2500" dirty="0">
                <a:latin typeface="Open Sans Light"/>
              </a:rPr>
              <a:t> PX</a:t>
            </a:r>
            <a:endParaRPr lang="ru-RU" sz="2500" dirty="0">
              <a:latin typeface="Open Sans Light"/>
            </a:endParaRP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720D962-6912-4ED3-9AAA-A13188F23174}"/>
              </a:ext>
            </a:extLst>
          </p:cNvPr>
          <p:cNvSpPr/>
          <p:nvPr/>
        </p:nvSpPr>
        <p:spPr>
          <a:xfrm>
            <a:off x="12714969" y="7857262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1C5353-2A01-4FF8-A2E5-17F2B845C89E}"/>
              </a:ext>
            </a:extLst>
          </p:cNvPr>
          <p:cNvSpPr txBox="1"/>
          <p:nvPr/>
        </p:nvSpPr>
        <p:spPr>
          <a:xfrm>
            <a:off x="18190938" y="7942733"/>
            <a:ext cx="4433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НГДУ «</a:t>
            </a:r>
            <a:r>
              <a:rPr lang="ru-RU" sz="2500" dirty="0" err="1">
                <a:latin typeface="Open Sans Light"/>
              </a:rPr>
              <a:t>БыстринскНефть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endParaRPr lang="ru-RU" sz="2500" dirty="0">
              <a:latin typeface="Open Sans Light"/>
            </a:endParaRP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RS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>
                <a:latin typeface="Open Sans Light"/>
              </a:rPr>
              <a:t>Landis </a:t>
            </a:r>
            <a:r>
              <a:rPr lang="en-US" sz="2500" dirty="0" err="1">
                <a:latin typeface="Open Sans Light"/>
              </a:rPr>
              <a:t>Staefa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AFADCF9-C506-4640-A62B-D89BA8CFF9EE}"/>
              </a:ext>
            </a:extLst>
          </p:cNvPr>
          <p:cNvSpPr/>
          <p:nvPr/>
        </p:nvSpPr>
        <p:spPr>
          <a:xfrm>
            <a:off x="18190939" y="7854046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55AAF0-D180-4A44-94EB-68F97210B0C1}"/>
              </a:ext>
            </a:extLst>
          </p:cNvPr>
          <p:cNvSpPr txBox="1"/>
          <p:nvPr/>
        </p:nvSpPr>
        <p:spPr>
          <a:xfrm>
            <a:off x="18190939" y="11053271"/>
            <a:ext cx="4433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НГДУ «</a:t>
            </a:r>
            <a:r>
              <a:rPr lang="ru-RU" sz="2500" dirty="0" err="1">
                <a:latin typeface="Open Sans Light"/>
              </a:rPr>
              <a:t>ЛянторНефть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endParaRPr lang="ru-RU" sz="2500" dirty="0">
              <a:latin typeface="Open Sans Light"/>
            </a:endParaRP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RS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>
                <a:latin typeface="Open Sans Light"/>
              </a:rPr>
              <a:t>Landis </a:t>
            </a:r>
            <a:r>
              <a:rPr lang="en-US" sz="2500" dirty="0" err="1">
                <a:latin typeface="Open Sans Light"/>
              </a:rPr>
              <a:t>Staefa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B8E2D66-2747-4F2F-91F1-F18B125F5D52}"/>
              </a:ext>
            </a:extLst>
          </p:cNvPr>
          <p:cNvSpPr/>
          <p:nvPr/>
        </p:nvSpPr>
        <p:spPr>
          <a:xfrm>
            <a:off x="18190940" y="10964584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C65BE-CCC2-46EC-AC6B-7AECD6B8B8E1}"/>
              </a:ext>
            </a:extLst>
          </p:cNvPr>
          <p:cNvSpPr txBox="1"/>
          <p:nvPr/>
        </p:nvSpPr>
        <p:spPr>
          <a:xfrm>
            <a:off x="7239002" y="11085930"/>
            <a:ext cx="4433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Здание </a:t>
            </a:r>
            <a:r>
              <a:rPr lang="ru-RU" sz="2500" dirty="0" err="1">
                <a:latin typeface="Open Sans Light"/>
              </a:rPr>
              <a:t>НИПИнефть</a:t>
            </a:r>
            <a:r>
              <a:rPr lang="ru-RU" sz="2500" dirty="0">
                <a:latin typeface="Open Sans Light"/>
              </a:rPr>
              <a:t> 2</a:t>
            </a: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RS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>
                <a:latin typeface="Open Sans Light"/>
              </a:rPr>
              <a:t>Landis </a:t>
            </a:r>
            <a:r>
              <a:rPr lang="en-US" sz="2500" dirty="0" err="1">
                <a:latin typeface="Open Sans Light"/>
              </a:rPr>
              <a:t>Staefa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F807273-B917-49EA-A443-280B8FC87469}"/>
              </a:ext>
            </a:extLst>
          </p:cNvPr>
          <p:cNvSpPr/>
          <p:nvPr/>
        </p:nvSpPr>
        <p:spPr>
          <a:xfrm>
            <a:off x="7239003" y="10997243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55D20DE-DB9A-4540-A9A7-70B01A303661}"/>
              </a:ext>
            </a:extLst>
          </p:cNvPr>
          <p:cNvSpPr txBox="1"/>
          <p:nvPr/>
        </p:nvSpPr>
        <p:spPr>
          <a:xfrm>
            <a:off x="12714970" y="11474922"/>
            <a:ext cx="44332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Здание </a:t>
            </a:r>
            <a:r>
              <a:rPr lang="ru-RU" sz="2500" dirty="0" err="1">
                <a:latin typeface="Open Sans Light"/>
              </a:rPr>
              <a:t>Бизнесцентра</a:t>
            </a:r>
            <a:r>
              <a:rPr lang="ru-RU" sz="2500" dirty="0">
                <a:latin typeface="Open Sans Light"/>
              </a:rPr>
              <a:t> -2 </a:t>
            </a: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ru-RU" sz="2500" dirty="0">
                <a:latin typeface="Open Sans Light"/>
              </a:rPr>
              <a:t>»</a:t>
            </a:r>
            <a:r>
              <a:rPr lang="en-US" sz="2500" dirty="0">
                <a:latin typeface="Open Sans Light"/>
              </a:rPr>
              <a:t> PX</a:t>
            </a:r>
            <a:endParaRPr lang="ru-RU" sz="2500" dirty="0">
              <a:latin typeface="Open Sans Light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524A0DB-1B6E-40CD-9FDB-8D83BB1639EB}"/>
              </a:ext>
            </a:extLst>
          </p:cNvPr>
          <p:cNvSpPr/>
          <p:nvPr/>
        </p:nvSpPr>
        <p:spPr>
          <a:xfrm>
            <a:off x="12714968" y="11010865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E8E92F-6F56-4C34-B046-2B76DA5B9D3C}"/>
              </a:ext>
            </a:extLst>
          </p:cNvPr>
          <p:cNvSpPr txBox="1"/>
          <p:nvPr/>
        </p:nvSpPr>
        <p:spPr>
          <a:xfrm>
            <a:off x="1161038" y="9936653"/>
            <a:ext cx="4433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Open Sans Light"/>
              </a:rPr>
              <a:t>Типография РИЦ «</a:t>
            </a:r>
            <a:r>
              <a:rPr lang="ru-RU" sz="2500" dirty="0" err="1">
                <a:latin typeface="Open Sans Light"/>
              </a:rPr>
              <a:t>НефтьПриобье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ru-RU" sz="2500" dirty="0">
                <a:latin typeface="Open Sans Light"/>
              </a:rPr>
              <a:t>Контроллеры линейки – </a:t>
            </a:r>
            <a:r>
              <a:rPr lang="en-US" sz="2500" dirty="0">
                <a:latin typeface="Open Sans Light"/>
              </a:rPr>
              <a:t>RS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>
                <a:latin typeface="Open Sans Light"/>
              </a:rPr>
              <a:t>Landis </a:t>
            </a:r>
            <a:r>
              <a:rPr lang="en-US" sz="2500" dirty="0" err="1">
                <a:latin typeface="Open Sans Light"/>
              </a:rPr>
              <a:t>Staefa</a:t>
            </a:r>
            <a:r>
              <a:rPr lang="ru-RU" sz="2500" dirty="0">
                <a:latin typeface="Open Sans Light"/>
              </a:rPr>
              <a:t>»</a:t>
            </a:r>
          </a:p>
          <a:p>
            <a:pPr algn="ctr"/>
            <a:r>
              <a:rPr lang="en-US" sz="2500" dirty="0">
                <a:latin typeface="Open Sans Light"/>
              </a:rPr>
              <a:t>BMS – </a:t>
            </a:r>
            <a:r>
              <a:rPr lang="ru-RU" sz="2500" dirty="0">
                <a:latin typeface="Open Sans Light"/>
              </a:rPr>
              <a:t>«</a:t>
            </a:r>
            <a:r>
              <a:rPr lang="en-US" sz="2500" dirty="0" err="1">
                <a:latin typeface="Open Sans Light"/>
              </a:rPr>
              <a:t>Desigo</a:t>
            </a:r>
            <a:r>
              <a:rPr lang="en-US" sz="2500" dirty="0">
                <a:latin typeface="Open Sans Light"/>
              </a:rPr>
              <a:t> Insight</a:t>
            </a:r>
            <a:r>
              <a:rPr lang="ru-RU" sz="2500" dirty="0">
                <a:latin typeface="Open Sans Light"/>
              </a:rPr>
              <a:t>»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7AFCF86-2743-4EFB-9F56-0E13F8CCE637}"/>
              </a:ext>
            </a:extLst>
          </p:cNvPr>
          <p:cNvSpPr/>
          <p:nvPr/>
        </p:nvSpPr>
        <p:spPr>
          <a:xfrm>
            <a:off x="1161039" y="9847966"/>
            <a:ext cx="4433201" cy="21596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chemeClr val="tx1"/>
                </a:solidFill>
              </a:ln>
              <a:latin typeface="Open Sans Light"/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F9D19F74-0F9E-41D4-80FD-A3F9AF01A7EE}"/>
              </a:ext>
            </a:extLst>
          </p:cNvPr>
          <p:cNvCxnSpPr>
            <a:cxnSpLocks/>
          </p:cNvCxnSpPr>
          <p:nvPr/>
        </p:nvCxnSpPr>
        <p:spPr>
          <a:xfrm>
            <a:off x="6262239" y="1604138"/>
            <a:ext cx="0" cy="110260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1D003DD3-AA31-439A-8A54-8D2A19372AC9}"/>
              </a:ext>
            </a:extLst>
          </p:cNvPr>
          <p:cNvCxnSpPr/>
          <p:nvPr/>
        </p:nvCxnSpPr>
        <p:spPr>
          <a:xfrm>
            <a:off x="6262239" y="12630150"/>
            <a:ext cx="9767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3DF1DE98-26A3-401C-9F2C-2C2C3B0DADD0}"/>
              </a:ext>
            </a:extLst>
          </p:cNvPr>
          <p:cNvCxnSpPr>
            <a:cxnSpLocks/>
          </p:cNvCxnSpPr>
          <p:nvPr/>
        </p:nvCxnSpPr>
        <p:spPr>
          <a:xfrm>
            <a:off x="5619752" y="4234522"/>
            <a:ext cx="152209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B9C4C85-DB16-4C20-A573-B0E1C20396A9}"/>
              </a:ext>
            </a:extLst>
          </p:cNvPr>
          <p:cNvCxnSpPr/>
          <p:nvPr/>
        </p:nvCxnSpPr>
        <p:spPr>
          <a:xfrm>
            <a:off x="20840700" y="3753693"/>
            <a:ext cx="0" cy="99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A4851483-05D3-4CF9-870F-D50235550FB1}"/>
              </a:ext>
            </a:extLst>
          </p:cNvPr>
          <p:cNvCxnSpPr/>
          <p:nvPr/>
        </p:nvCxnSpPr>
        <p:spPr>
          <a:xfrm>
            <a:off x="14782800" y="3753693"/>
            <a:ext cx="0" cy="99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6CC63EB5-D6FC-4BC8-96CE-413ABE89A884}"/>
              </a:ext>
            </a:extLst>
          </p:cNvPr>
          <p:cNvCxnSpPr/>
          <p:nvPr/>
        </p:nvCxnSpPr>
        <p:spPr>
          <a:xfrm>
            <a:off x="9372600" y="3763974"/>
            <a:ext cx="0" cy="99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550B02F7-9183-4C7A-8B6B-2F60CCF9A0FE}"/>
              </a:ext>
            </a:extLst>
          </p:cNvPr>
          <p:cNvCxnSpPr>
            <a:cxnSpLocks/>
          </p:cNvCxnSpPr>
          <p:nvPr/>
        </p:nvCxnSpPr>
        <p:spPr>
          <a:xfrm>
            <a:off x="5594239" y="7415872"/>
            <a:ext cx="152209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715C9C94-4BC6-44D6-920F-5D3276509297}"/>
              </a:ext>
            </a:extLst>
          </p:cNvPr>
          <p:cNvCxnSpPr>
            <a:cxnSpLocks/>
          </p:cNvCxnSpPr>
          <p:nvPr/>
        </p:nvCxnSpPr>
        <p:spPr>
          <a:xfrm>
            <a:off x="20815187" y="6935043"/>
            <a:ext cx="0" cy="922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14C67365-0F4C-4271-8ADB-3A4979D6D2FF}"/>
              </a:ext>
            </a:extLst>
          </p:cNvPr>
          <p:cNvCxnSpPr>
            <a:cxnSpLocks/>
          </p:cNvCxnSpPr>
          <p:nvPr/>
        </p:nvCxnSpPr>
        <p:spPr>
          <a:xfrm flipH="1">
            <a:off x="14757046" y="6935043"/>
            <a:ext cx="242" cy="9558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507B61D4-A5BD-4F4F-BC1A-DB68A2734D02}"/>
              </a:ext>
            </a:extLst>
          </p:cNvPr>
          <p:cNvCxnSpPr>
            <a:cxnSpLocks/>
          </p:cNvCxnSpPr>
          <p:nvPr/>
        </p:nvCxnSpPr>
        <p:spPr>
          <a:xfrm>
            <a:off x="9347087" y="6945324"/>
            <a:ext cx="0" cy="8478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FF8D05C0-7A6C-4FCF-BF85-92237F113C2E}"/>
              </a:ext>
            </a:extLst>
          </p:cNvPr>
          <p:cNvCxnSpPr>
            <a:cxnSpLocks/>
          </p:cNvCxnSpPr>
          <p:nvPr/>
        </p:nvCxnSpPr>
        <p:spPr>
          <a:xfrm>
            <a:off x="5619755" y="10406722"/>
            <a:ext cx="152209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B377413C-2F5D-41CF-801D-25692281CC86}"/>
              </a:ext>
            </a:extLst>
          </p:cNvPr>
          <p:cNvCxnSpPr/>
          <p:nvPr/>
        </p:nvCxnSpPr>
        <p:spPr>
          <a:xfrm>
            <a:off x="20840703" y="9983043"/>
            <a:ext cx="0" cy="99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380AAA28-8785-4173-B976-C630933BF8A0}"/>
              </a:ext>
            </a:extLst>
          </p:cNvPr>
          <p:cNvCxnSpPr/>
          <p:nvPr/>
        </p:nvCxnSpPr>
        <p:spPr>
          <a:xfrm>
            <a:off x="14782803" y="10021143"/>
            <a:ext cx="0" cy="99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47375B8A-F095-4830-8560-EE176EA070FA}"/>
              </a:ext>
            </a:extLst>
          </p:cNvPr>
          <p:cNvCxnSpPr/>
          <p:nvPr/>
        </p:nvCxnSpPr>
        <p:spPr>
          <a:xfrm>
            <a:off x="9372603" y="9936174"/>
            <a:ext cx="0" cy="9996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6EF2386-A887-FA40-B8D7-D67654273E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-375756" y="2809531"/>
            <a:ext cx="12569343" cy="2124236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sz="3200" u="sng" kern="0" dirty="0">
                <a:latin typeface="Open Sans"/>
                <a:cs typeface="Arial" pitchFamily="34" charset="0"/>
              </a:rPr>
              <a:t>Тип объекта:</a:t>
            </a:r>
            <a:r>
              <a:rPr lang="ru-RU" sz="3200" kern="0" dirty="0">
                <a:latin typeface="Open Sans"/>
                <a:cs typeface="Arial" pitchFamily="34" charset="0"/>
              </a:rPr>
              <a:t> </a:t>
            </a:r>
            <a:r>
              <a:rPr lang="en-US" sz="3200" kern="0" dirty="0">
                <a:latin typeface="Open Sans"/>
                <a:cs typeface="Arial" pitchFamily="34" charset="0"/>
              </a:rPr>
              <a:t> </a:t>
            </a:r>
            <a:r>
              <a:rPr lang="ru-RU" sz="3200" kern="0" dirty="0">
                <a:latin typeface="Open Sans"/>
                <a:cs typeface="Arial" pitchFamily="34" charset="0"/>
              </a:rPr>
              <a:t>Дворец искусств специфического корпоративного</a:t>
            </a:r>
            <a:r>
              <a:rPr lang="en-US" sz="3200" kern="0" dirty="0">
                <a:latin typeface="Open Sans"/>
                <a:cs typeface="Arial" pitchFamily="34" charset="0"/>
              </a:rPr>
              <a:t> </a:t>
            </a:r>
            <a:r>
              <a:rPr lang="ru-RU" sz="3200" kern="0" dirty="0">
                <a:latin typeface="Open Sans"/>
                <a:cs typeface="Arial" pitchFamily="34" charset="0"/>
              </a:rPr>
              <a:t>назначения, общая площадь </a:t>
            </a:r>
            <a:r>
              <a:rPr lang="en-US" sz="3200" kern="0" dirty="0">
                <a:latin typeface="Open Sans"/>
                <a:cs typeface="Arial" pitchFamily="34" charset="0"/>
              </a:rPr>
              <a:t> </a:t>
            </a:r>
            <a:r>
              <a:rPr lang="ru-RU" sz="3200" kern="0" dirty="0">
                <a:latin typeface="Open Sans"/>
                <a:cs typeface="Arial" pitchFamily="34" charset="0"/>
              </a:rPr>
              <a:t>50</a:t>
            </a:r>
            <a:r>
              <a:rPr lang="en-US" sz="3200" kern="0" dirty="0">
                <a:latin typeface="Open Sans"/>
                <a:cs typeface="Arial" pitchFamily="34" charset="0"/>
              </a:rPr>
              <a:t> </a:t>
            </a:r>
            <a:r>
              <a:rPr lang="ru-RU" sz="3200" kern="0" dirty="0">
                <a:latin typeface="Open Sans"/>
                <a:cs typeface="Arial" pitchFamily="34" charset="0"/>
              </a:rPr>
              <a:t>000 м2.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sz="3200" kern="0" dirty="0">
              <a:latin typeface="Open Sans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sz="3200" u="sng" kern="0" dirty="0">
                <a:latin typeface="Open Sans"/>
                <a:cs typeface="Arial" pitchFamily="34" charset="0"/>
              </a:rPr>
              <a:t>Год реализации: </a:t>
            </a:r>
            <a:r>
              <a:rPr lang="en-US" sz="3200" u="sng" kern="0" dirty="0">
                <a:latin typeface="Open Sans"/>
                <a:cs typeface="Arial" pitchFamily="34" charset="0"/>
              </a:rPr>
              <a:t>2015-</a:t>
            </a:r>
            <a:r>
              <a:rPr lang="ru-RU" sz="3200" u="sng" kern="0" dirty="0">
                <a:latin typeface="Open Sans"/>
                <a:cs typeface="Arial" pitchFamily="34" charset="0"/>
              </a:rPr>
              <a:t>2016</a:t>
            </a: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ru-RU" dirty="0"/>
              <a:t>Дворец искусств «Нефтяник», </a:t>
            </a:r>
            <a:r>
              <a:rPr lang="ru-RU" dirty="0" err="1"/>
              <a:t>г.Сургут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dirty="0"/>
              <a:t>Заказчик ОАО «</a:t>
            </a:r>
            <a:r>
              <a:rPr lang="ru-RU" sz="3100" dirty="0" err="1"/>
              <a:t>СургутНефтеГаз</a:t>
            </a:r>
            <a:r>
              <a:rPr lang="ru-RU" sz="3100" dirty="0"/>
              <a:t>»</a:t>
            </a:r>
            <a:endParaRPr lang="en-US" sz="3100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212D807-A9D5-44FD-8AF7-BEA8989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10459"/>
            <a:ext cx="3749221" cy="158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683A77B-C6F2-47F6-8452-07DADCC1EB11}"/>
              </a:ext>
            </a:extLst>
          </p:cNvPr>
          <p:cNvSpPr txBox="1"/>
          <p:nvPr/>
        </p:nvSpPr>
        <p:spPr>
          <a:xfrm>
            <a:off x="1011761" y="5950590"/>
            <a:ext cx="133022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/>
              </a:rPr>
              <a:t>Перечень установленного оборудования и </a:t>
            </a:r>
          </a:p>
          <a:p>
            <a:r>
              <a:rPr lang="ru-RU" sz="3200" b="1" dirty="0">
                <a:latin typeface="Open Sans"/>
              </a:rPr>
              <a:t>реализованных решений</a:t>
            </a:r>
            <a:r>
              <a:rPr lang="en-US" sz="3200" b="1" dirty="0">
                <a:latin typeface="Open Sans"/>
              </a:rPr>
              <a:t> Siemens</a:t>
            </a:r>
            <a:r>
              <a:rPr lang="ru-RU" sz="3200" b="1" dirty="0">
                <a:latin typeface="Open Sans"/>
              </a:rPr>
              <a:t>:</a:t>
            </a:r>
            <a:endParaRPr lang="en-US" sz="3200" b="1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3</a:t>
            </a:r>
            <a:r>
              <a:rPr lang="en-US" sz="3200" dirty="0">
                <a:latin typeface="Open Sans"/>
              </a:rPr>
              <a:t>4</a:t>
            </a:r>
            <a:r>
              <a:rPr lang="ru-RU" sz="3200" dirty="0">
                <a:latin typeface="Open Sans"/>
              </a:rPr>
              <a:t> Контроллеров </a:t>
            </a:r>
            <a:r>
              <a:rPr lang="en-US" sz="3200" dirty="0" err="1">
                <a:latin typeface="Open Sans"/>
              </a:rPr>
              <a:t>Desigo</a:t>
            </a:r>
            <a:r>
              <a:rPr lang="en-US" sz="3200" dirty="0">
                <a:latin typeface="Open Sans"/>
              </a:rPr>
              <a:t> PX</a:t>
            </a:r>
            <a:r>
              <a:rPr lang="ru-RU" sz="3200" dirty="0">
                <a:latin typeface="Open Sans"/>
              </a:rPr>
              <a:t>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557</a:t>
            </a:r>
            <a:r>
              <a:rPr lang="ru-RU" sz="3200" dirty="0">
                <a:latin typeface="Open Sans"/>
              </a:rPr>
              <a:t> датчиков </a:t>
            </a:r>
            <a:r>
              <a:rPr lang="en-US" sz="3200" dirty="0" err="1">
                <a:latin typeface="Open Sans"/>
              </a:rPr>
              <a:t>Symaro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97 </a:t>
            </a:r>
            <a:r>
              <a:rPr lang="ru-RU" sz="3200" dirty="0">
                <a:latin typeface="Open Sans"/>
              </a:rPr>
              <a:t>приводов воздушных заслонок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148</a:t>
            </a:r>
            <a:r>
              <a:rPr lang="ru-RU" sz="3200" dirty="0">
                <a:latin typeface="Open Sans"/>
              </a:rPr>
              <a:t> регулирующих клапанов </a:t>
            </a:r>
            <a:r>
              <a:rPr lang="en-US" sz="3200" dirty="0" err="1">
                <a:latin typeface="Open Sans"/>
              </a:rPr>
              <a:t>Acvatix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8500 </a:t>
            </a:r>
            <a:r>
              <a:rPr lang="ru-RU" sz="3200" dirty="0">
                <a:latin typeface="Open Sans"/>
              </a:rPr>
              <a:t>Точек диспетчеризации </a:t>
            </a:r>
            <a:r>
              <a:rPr lang="en-US" sz="3200" dirty="0" err="1">
                <a:latin typeface="Open Sans"/>
              </a:rPr>
              <a:t>Desigo</a:t>
            </a:r>
            <a:r>
              <a:rPr lang="en-US" sz="3200" dirty="0">
                <a:latin typeface="Open Sans"/>
              </a:rPr>
              <a:t> Insight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2 </a:t>
            </a:r>
            <a:r>
              <a:rPr lang="ru-RU" sz="3200" dirty="0">
                <a:latin typeface="Open Sans"/>
              </a:rPr>
              <a:t>рабочих места, Терминальный сервер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062149-1739-4CDD-A7FC-073071F8507A}"/>
              </a:ext>
            </a:extLst>
          </p:cNvPr>
          <p:cNvSpPr txBox="1"/>
          <p:nvPr/>
        </p:nvSpPr>
        <p:spPr>
          <a:xfrm>
            <a:off x="12478857" y="10213058"/>
            <a:ext cx="10685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kern="0" dirty="0">
                <a:latin typeface="Open Sans"/>
                <a:cs typeface="Arial" pitchFamily="34" charset="0"/>
              </a:rPr>
              <a:t>Система управления зданием,  со встроенными функциями энергоэффективности  и  возможностью учета потребляемых ресурсов.</a:t>
            </a:r>
            <a:endParaRPr lang="ru-RU" sz="3200" dirty="0">
              <a:latin typeface="Open San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9ACA8D-7CEB-4F57-BF8C-310A8C37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660" y="2718112"/>
            <a:ext cx="10176124" cy="67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091487-A73E-46E7-B710-DAB6BCBF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9B0F772-A766-48AE-BB6A-2E83A40E67CD}"/>
              </a:ext>
            </a:extLst>
          </p:cNvPr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ru-RU" dirty="0"/>
              <a:t>Структурная схема объекта</a:t>
            </a: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326653-42BE-42C2-9A30-E16127322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1" y="2339164"/>
            <a:ext cx="23419751" cy="935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6EF2386-A887-FA40-B8D7-D67654273E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10752844" y="4712988"/>
            <a:ext cx="12569343" cy="2124236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457200" lvl="0" algn="l">
              <a:lnSpc>
                <a:spcPct val="110000"/>
              </a:lnSpc>
              <a:spcBef>
                <a:spcPts val="0"/>
              </a:spcBef>
            </a:pPr>
            <a:r>
              <a:rPr lang="ru-RU" sz="3200" u="sng" dirty="0">
                <a:solidFill>
                  <a:srgbClr val="000000"/>
                </a:solidFill>
                <a:latin typeface="Open Sans"/>
                <a:ea typeface="Microsoft YaHei" pitchFamily="2"/>
                <a:cs typeface="Arial" pitchFamily="34"/>
              </a:rPr>
              <a:t>Тип объекта:</a:t>
            </a:r>
            <a:r>
              <a:rPr lang="ru-RU" sz="3200" dirty="0">
                <a:solidFill>
                  <a:srgbClr val="000000"/>
                </a:solidFill>
                <a:latin typeface="Open Sans"/>
                <a:ea typeface="Microsoft YaHei" pitchFamily="2"/>
                <a:cs typeface="Arial" pitchFamily="34"/>
              </a:rPr>
              <a:t>  Комплекс учебно-административных зданий и строений, общая площадь 153 260 м².</a:t>
            </a:r>
          </a:p>
          <a:p>
            <a:pPr marL="457200" lvl="0" algn="l">
              <a:lnSpc>
                <a:spcPct val="110000"/>
              </a:lnSpc>
              <a:spcBef>
                <a:spcPts val="0"/>
              </a:spcBef>
            </a:pPr>
            <a:endParaRPr lang="ru-RU" sz="3200" dirty="0">
              <a:solidFill>
                <a:srgbClr val="000000"/>
              </a:solidFill>
              <a:latin typeface="Open Sans"/>
              <a:ea typeface="Microsoft YaHei" pitchFamily="2"/>
              <a:cs typeface="Arial" pitchFamily="34"/>
            </a:endParaRPr>
          </a:p>
          <a:p>
            <a:pPr marL="457200" lvl="0" algn="l">
              <a:lnSpc>
                <a:spcPct val="110000"/>
              </a:lnSpc>
              <a:spcBef>
                <a:spcPts val="0"/>
              </a:spcBef>
            </a:pPr>
            <a:r>
              <a:rPr lang="ru-RU" sz="3200" u="sng" dirty="0">
                <a:solidFill>
                  <a:srgbClr val="000000"/>
                </a:solidFill>
                <a:latin typeface="Open Sans"/>
                <a:ea typeface="Microsoft YaHei" pitchFamily="2"/>
                <a:cs typeface="Arial" pitchFamily="34"/>
              </a:rPr>
              <a:t>Год реализации: 2017-2018</a:t>
            </a:r>
            <a:endParaRPr lang="ru-RU" sz="3200" u="sng" kern="0" dirty="0">
              <a:latin typeface="Open Sans"/>
              <a:cs typeface="Arial" pitchFamily="34" charset="0"/>
            </a:endParaRP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569164" y="3380050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874610" y="2535235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dirty="0"/>
              <a:t>Национальный исследовательский институт «Высшая Школа Экономики»</a:t>
            </a:r>
            <a:endParaRPr lang="en-US" sz="3100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212D807-A9D5-44FD-8AF7-BEA8989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10459"/>
            <a:ext cx="3749221" cy="158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683A77B-C6F2-47F6-8452-07DADCC1EB11}"/>
              </a:ext>
            </a:extLst>
          </p:cNvPr>
          <p:cNvSpPr txBox="1"/>
          <p:nvPr/>
        </p:nvSpPr>
        <p:spPr>
          <a:xfrm>
            <a:off x="11416769" y="7200183"/>
            <a:ext cx="133022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/>
              </a:rPr>
              <a:t>Перечень установленного оборудования и реализованных решений</a:t>
            </a:r>
            <a:r>
              <a:rPr lang="en-US" sz="3200" b="1" dirty="0">
                <a:latin typeface="Open Sans"/>
              </a:rPr>
              <a:t> Siemens</a:t>
            </a:r>
            <a:r>
              <a:rPr lang="ru-RU" sz="3200" b="1" dirty="0">
                <a:latin typeface="Open Sans"/>
              </a:rPr>
              <a:t>:</a:t>
            </a:r>
            <a:endParaRPr lang="en-US" sz="3200" b="1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130 Контроллеров </a:t>
            </a:r>
            <a:r>
              <a:rPr lang="en-US" sz="3200" dirty="0" err="1">
                <a:latin typeface="Open Sans"/>
              </a:rPr>
              <a:t>Desigo</a:t>
            </a:r>
            <a:r>
              <a:rPr lang="en-US" sz="3200" dirty="0">
                <a:latin typeface="Open Sans"/>
              </a:rPr>
              <a:t> PX</a:t>
            </a:r>
            <a:r>
              <a:rPr lang="ru-RU" sz="3200" dirty="0">
                <a:latin typeface="Open Sans"/>
              </a:rPr>
              <a:t>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5</a:t>
            </a:r>
            <a:r>
              <a:rPr lang="ru-RU" sz="3200" dirty="0">
                <a:latin typeface="Open Sans"/>
              </a:rPr>
              <a:t>15 датчиков </a:t>
            </a:r>
            <a:r>
              <a:rPr lang="en-US" sz="3200" dirty="0" err="1">
                <a:latin typeface="Open Sans"/>
              </a:rPr>
              <a:t>Symaro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40</a:t>
            </a:r>
            <a:r>
              <a:rPr lang="en-US" sz="3200" dirty="0">
                <a:latin typeface="Open Sans"/>
              </a:rPr>
              <a:t> </a:t>
            </a:r>
            <a:r>
              <a:rPr lang="ru-RU" sz="3200" dirty="0">
                <a:latin typeface="Open Sans"/>
              </a:rPr>
              <a:t>приводов воздушных заслонок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18 регулирующих клапанов </a:t>
            </a:r>
            <a:r>
              <a:rPr lang="en-US" sz="3200" dirty="0" err="1">
                <a:latin typeface="Open Sans"/>
              </a:rPr>
              <a:t>Acvatix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55</a:t>
            </a:r>
            <a:r>
              <a:rPr lang="en-US" sz="3200" dirty="0">
                <a:latin typeface="Open Sans"/>
              </a:rPr>
              <a:t>00 </a:t>
            </a:r>
            <a:r>
              <a:rPr lang="ru-RU" sz="3200" dirty="0">
                <a:latin typeface="Open Sans"/>
              </a:rPr>
              <a:t>Точек диспетчеризации </a:t>
            </a:r>
            <a:r>
              <a:rPr lang="en-US" sz="3200" dirty="0" err="1">
                <a:latin typeface="Open Sans"/>
              </a:rPr>
              <a:t>Desigo</a:t>
            </a:r>
            <a:r>
              <a:rPr lang="en-US" sz="3200" dirty="0">
                <a:latin typeface="Open Sans"/>
              </a:rPr>
              <a:t> </a:t>
            </a:r>
            <a:r>
              <a:rPr lang="ru-RU" sz="3200" dirty="0">
                <a:latin typeface="Open Sans"/>
              </a:rPr>
              <a:t>СС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2 </a:t>
            </a:r>
            <a:r>
              <a:rPr lang="ru-RU" sz="3200" dirty="0">
                <a:latin typeface="Open Sans"/>
              </a:rPr>
              <a:t>рабочих места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00443233-DD3D-4FDA-A25B-FE57B6452D02}"/>
              </a:ext>
            </a:extLst>
          </p:cNvPr>
          <p:cNvSpPr txBox="1">
            <a:spLocks/>
          </p:cNvSpPr>
          <p:nvPr/>
        </p:nvSpPr>
        <p:spPr>
          <a:xfrm>
            <a:off x="1981438" y="720171"/>
            <a:ext cx="20729099" cy="1133518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ru-RU" dirty="0"/>
              <a:t>Государственный университет – Высшая Школа Экономики, г. Москва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E1E526-7382-4966-9F81-6B710D0C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38" y="4712988"/>
            <a:ext cx="10021805" cy="66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091487-A73E-46E7-B710-DAB6BCBF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9B0F772-A766-48AE-BB6A-2E83A40E67CD}"/>
              </a:ext>
            </a:extLst>
          </p:cNvPr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ru-RU" dirty="0"/>
              <a:t>Структурная схема объекта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B6190E-9D31-48FC-868E-DEFA738CC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07" y="2636875"/>
            <a:ext cx="22334560" cy="84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6EF2386-A887-FA40-B8D7-D67654273E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11054245" y="4025444"/>
            <a:ext cx="12569343" cy="2124236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sz="3200" u="sng" kern="0" dirty="0">
                <a:latin typeface="Open Sans"/>
                <a:cs typeface="Arial" pitchFamily="34" charset="0"/>
              </a:rPr>
              <a:t>Тип объекта:</a:t>
            </a:r>
            <a:r>
              <a:rPr lang="ru-RU" sz="3200" kern="0" dirty="0">
                <a:latin typeface="Open Sans"/>
                <a:cs typeface="Arial" pitchFamily="34" charset="0"/>
              </a:rPr>
              <a:t> 49-этажный офисный центр </a:t>
            </a:r>
            <a:r>
              <a:rPr lang="en-US" sz="3200" kern="0" dirty="0">
                <a:latin typeface="Open Sans"/>
                <a:cs typeface="Arial" pitchFamily="34" charset="0"/>
              </a:rPr>
              <a:t>“OKO”</a:t>
            </a:r>
            <a:r>
              <a:rPr lang="ru-RU" sz="3200" kern="0" dirty="0">
                <a:latin typeface="Open Sans"/>
                <a:cs typeface="Arial" pitchFamily="34" charset="0"/>
              </a:rPr>
              <a:t>, общая площадь </a:t>
            </a:r>
            <a:r>
              <a:rPr lang="en-US" sz="3200" kern="0" dirty="0">
                <a:latin typeface="Open Sans"/>
                <a:cs typeface="Arial" pitchFamily="34" charset="0"/>
              </a:rPr>
              <a:t> 114 910 </a:t>
            </a:r>
            <a:r>
              <a:rPr lang="ru-RU" sz="3200" kern="0" dirty="0">
                <a:latin typeface="Open Sans"/>
                <a:cs typeface="Arial" pitchFamily="34" charset="0"/>
              </a:rPr>
              <a:t>м2.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sz="3200" kern="0" dirty="0">
              <a:latin typeface="Open Sans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sz="3200" u="sng" kern="0" dirty="0">
                <a:latin typeface="Open Sans"/>
                <a:cs typeface="Arial" pitchFamily="34" charset="0"/>
              </a:rPr>
              <a:t>Год реализации:  </a:t>
            </a:r>
            <a:r>
              <a:rPr lang="ru-RU" sz="3200" kern="0" dirty="0">
                <a:latin typeface="Open Sans"/>
                <a:cs typeface="Arial" pitchFamily="34" charset="0"/>
              </a:rPr>
              <a:t>Реализован</a:t>
            </a:r>
            <a:r>
              <a:rPr lang="en-US" sz="3200" kern="0" dirty="0">
                <a:latin typeface="Open Sans"/>
                <a:cs typeface="Arial" pitchFamily="34" charset="0"/>
              </a:rPr>
              <a:t> (2017-2018)</a:t>
            </a:r>
            <a:endParaRPr lang="ru-RU" sz="3200" kern="0" dirty="0">
              <a:latin typeface="Open Sans"/>
              <a:cs typeface="Arial" pitchFamily="34" charset="0"/>
            </a:endParaRP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569164" y="2511982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018017" y="1683408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dirty="0"/>
              <a:t>ООО «Капитал </a:t>
            </a:r>
            <a:r>
              <a:rPr lang="ru-RU" sz="3100" dirty="0" err="1"/>
              <a:t>Груп</a:t>
            </a:r>
            <a:r>
              <a:rPr lang="ru-RU" sz="3100" dirty="0"/>
              <a:t>»</a:t>
            </a:r>
            <a:endParaRPr lang="en-US" sz="3100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212D807-A9D5-44FD-8AF7-BEA8989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10459"/>
            <a:ext cx="3749221" cy="158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683A77B-C6F2-47F6-8452-07DADCC1EB11}"/>
              </a:ext>
            </a:extLst>
          </p:cNvPr>
          <p:cNvSpPr txBox="1"/>
          <p:nvPr/>
        </p:nvSpPr>
        <p:spPr>
          <a:xfrm>
            <a:off x="12290445" y="6489785"/>
            <a:ext cx="133022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/>
              </a:rPr>
              <a:t>Перечень установленного оборудования и реализованных решений</a:t>
            </a:r>
            <a:r>
              <a:rPr lang="en-US" sz="3200" b="1" dirty="0">
                <a:latin typeface="Open Sans"/>
              </a:rPr>
              <a:t> Siemens</a:t>
            </a:r>
            <a:r>
              <a:rPr lang="ru-RU" sz="3200" b="1" dirty="0">
                <a:latin typeface="Open Sans"/>
              </a:rPr>
              <a:t>:</a:t>
            </a:r>
            <a:endParaRPr lang="en-US" sz="3200" b="1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26 Контроллеров </a:t>
            </a:r>
            <a:r>
              <a:rPr lang="en-US" sz="3200" dirty="0" err="1">
                <a:latin typeface="Open Sans"/>
              </a:rPr>
              <a:t>Desigo</a:t>
            </a:r>
            <a:r>
              <a:rPr lang="en-US" sz="3200" dirty="0">
                <a:latin typeface="Open Sans"/>
              </a:rPr>
              <a:t> PX</a:t>
            </a:r>
            <a:r>
              <a:rPr lang="ru-RU" sz="3200" dirty="0">
                <a:latin typeface="Open Sans"/>
              </a:rPr>
              <a:t>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2 Интеграционных контроллера </a:t>
            </a:r>
            <a:r>
              <a:rPr lang="en-US" sz="3200" dirty="0" err="1">
                <a:latin typeface="Open Sans"/>
              </a:rPr>
              <a:t>Desigo</a:t>
            </a:r>
            <a:r>
              <a:rPr lang="en-US" sz="3200" dirty="0">
                <a:latin typeface="Open Sans"/>
              </a:rPr>
              <a:t> PXC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2 </a:t>
            </a:r>
            <a:r>
              <a:rPr lang="ru-RU" sz="3200" dirty="0">
                <a:latin typeface="Open Sans"/>
              </a:rPr>
              <a:t>модуля </a:t>
            </a:r>
            <a:r>
              <a:rPr lang="en-US" sz="3200" dirty="0">
                <a:latin typeface="Open Sans"/>
              </a:rPr>
              <a:t>TXI2.OPEN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36</a:t>
            </a:r>
            <a:r>
              <a:rPr lang="ru-RU" sz="3200" dirty="0">
                <a:latin typeface="Open Sans"/>
              </a:rPr>
              <a:t> датчиков </a:t>
            </a:r>
            <a:r>
              <a:rPr lang="en-US" sz="3200" dirty="0" err="1">
                <a:latin typeface="Open Sans"/>
              </a:rPr>
              <a:t>Symaro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1700 </a:t>
            </a:r>
            <a:r>
              <a:rPr lang="ru-RU" sz="3200" dirty="0">
                <a:latin typeface="Open Sans"/>
              </a:rPr>
              <a:t>Точек диспетчеризации </a:t>
            </a:r>
            <a:r>
              <a:rPr lang="en-US" sz="3200" dirty="0" err="1">
                <a:latin typeface="Open Sans"/>
              </a:rPr>
              <a:t>Desigo</a:t>
            </a:r>
            <a:r>
              <a:rPr lang="en-US" sz="3200" dirty="0">
                <a:latin typeface="Open Sans"/>
              </a:rPr>
              <a:t> Insight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2 </a:t>
            </a:r>
            <a:r>
              <a:rPr lang="ru-RU" sz="3200" dirty="0">
                <a:latin typeface="Open Sans"/>
              </a:rPr>
              <a:t>рабочих места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00443233-DD3D-4FDA-A25B-FE57B6452D02}"/>
              </a:ext>
            </a:extLst>
          </p:cNvPr>
          <p:cNvSpPr txBox="1">
            <a:spLocks/>
          </p:cNvSpPr>
          <p:nvPr/>
        </p:nvSpPr>
        <p:spPr>
          <a:xfrm>
            <a:off x="1981438" y="720171"/>
            <a:ext cx="20729099" cy="1133518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ru-RU" dirty="0"/>
              <a:t>Офисный центр «ОКО», г. Москва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9DBC74-1E9D-464C-B02F-E1CF24C01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41" y="4076391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091487-A73E-46E7-B710-DAB6BCBF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9B0F772-A766-48AE-BB6A-2E83A40E67CD}"/>
              </a:ext>
            </a:extLst>
          </p:cNvPr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ru-RU" dirty="0"/>
              <a:t>Структурная схема объекта</a:t>
            </a: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A092F4-EBEF-4892-93C0-0D65D2863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73" y="2246553"/>
            <a:ext cx="22913428" cy="92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353791"/>
            <a:ext cx="20729099" cy="1133518"/>
          </a:xfrm>
        </p:spPr>
        <p:txBody>
          <a:bodyPr>
            <a:noAutofit/>
          </a:bodyPr>
          <a:lstStyle/>
          <a:p>
            <a:r>
              <a:rPr lang="ru-RU" dirty="0"/>
              <a:t>Список объектов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16770" y="2047431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363721" y="1208315"/>
            <a:ext cx="11659739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dirty="0"/>
              <a:t>Так же в числе наших объектов:</a:t>
            </a:r>
            <a:endParaRPr lang="en-US" sz="3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618D1-8A6F-4571-921F-C035CF99B763}"/>
              </a:ext>
            </a:extLst>
          </p:cNvPr>
          <p:cNvSpPr txBox="1"/>
          <p:nvPr/>
        </p:nvSpPr>
        <p:spPr>
          <a:xfrm>
            <a:off x="707910" y="2446004"/>
            <a:ext cx="9978019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Коммерческий центр г. </a:t>
            </a:r>
            <a:r>
              <a:rPr lang="ru-RU" sz="3200" dirty="0" err="1">
                <a:latin typeface="Open Sans"/>
              </a:rPr>
              <a:t>Мостар</a:t>
            </a:r>
            <a:r>
              <a:rPr lang="ru-RU" sz="3200" dirty="0">
                <a:latin typeface="Open Sans"/>
              </a:rPr>
              <a:t> </a:t>
            </a:r>
            <a:endParaRPr lang="en-US" sz="3200" dirty="0">
              <a:latin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Open Sans"/>
              </a:rPr>
              <a:t>(республика Босния и Герцеговина)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Типография «Экстра-М» г. Красногорск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Завод «Мишлен» (Московская область)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Калининградская ТЭЦ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Детская больница (Солнцево)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Метро г. Казань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Филиал Очаковского пивзавода г. Пенза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Московский ликероводочный завод «Кристалл».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Офисное здание «Московит», </a:t>
            </a:r>
            <a:r>
              <a:rPr lang="ru-RU" sz="3200" dirty="0" err="1">
                <a:latin typeface="Open Sans"/>
              </a:rPr>
              <a:t>г.Москва</a:t>
            </a:r>
            <a:endParaRPr lang="ru-RU" sz="3200" dirty="0">
              <a:latin typeface="Open San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Офисное здание ул. </a:t>
            </a:r>
            <a:r>
              <a:rPr lang="ru-RU" sz="3200" dirty="0" err="1">
                <a:latin typeface="Open Sans"/>
              </a:rPr>
              <a:t>Летниковская</a:t>
            </a:r>
            <a:r>
              <a:rPr lang="ru-RU" sz="3200" dirty="0">
                <a:latin typeface="Open Sans"/>
              </a:rPr>
              <a:t>, </a:t>
            </a:r>
            <a:r>
              <a:rPr lang="ru-RU" sz="3200" dirty="0" err="1">
                <a:latin typeface="Open Sans"/>
              </a:rPr>
              <a:t>г.Москва</a:t>
            </a:r>
            <a:endParaRPr lang="ru-RU" sz="3200" dirty="0">
              <a:latin typeface="Open San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Крытый конькобежный центр Крылатское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Здание Банка, г. Чебоксары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Здание Минфин, </a:t>
            </a:r>
            <a:r>
              <a:rPr lang="ru-RU" sz="3200" dirty="0" err="1">
                <a:latin typeface="Open Sans"/>
              </a:rPr>
              <a:t>г.Москва</a:t>
            </a:r>
            <a:endParaRPr lang="ru-RU" sz="3200" dirty="0">
              <a:latin typeface="Open San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Жилое здание ул. Бахрушина, г. Москва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Лыжный стадион, г. Красногорск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Баскетбольный центр, г. Ханты-Мансийск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Реконструкция ледового дворца </a:t>
            </a:r>
            <a:endParaRPr lang="en-US" sz="3200" dirty="0">
              <a:latin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Open Sans"/>
              </a:rPr>
              <a:t>      «Арена 2000», г. Ярославль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Технопарк «Строгино», г. Москва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Жилое здание ул. Народная, г. Москва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CBA3A-87A7-4685-BDE9-EBB39A665519}"/>
              </a:ext>
            </a:extLst>
          </p:cNvPr>
          <p:cNvSpPr txBox="1"/>
          <p:nvPr/>
        </p:nvSpPr>
        <p:spPr>
          <a:xfrm>
            <a:off x="10854914" y="2425465"/>
            <a:ext cx="15474843" cy="1208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Здание 1-го учебного корпуса МГУ, г. Москва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Комплекс зданий </a:t>
            </a:r>
            <a:r>
              <a:rPr lang="ru-RU" sz="3200" dirty="0" err="1">
                <a:latin typeface="Open Sans"/>
              </a:rPr>
              <a:t>ЦентроБанка</a:t>
            </a:r>
            <a:r>
              <a:rPr lang="ru-RU" sz="3200" dirty="0">
                <a:latin typeface="Open Sans"/>
              </a:rPr>
              <a:t> для южного административного </a:t>
            </a:r>
            <a:endParaRPr lang="en-US" sz="3200" dirty="0">
              <a:latin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Open Sans"/>
              </a:rPr>
              <a:t>округа, г. Краснодар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Санаторий «Нефтяник Сибири», г. Туапсе</a:t>
            </a:r>
            <a:endParaRPr lang="en-US" sz="3200" dirty="0">
              <a:latin typeface="Open San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Аэропорт </a:t>
            </a:r>
            <a:r>
              <a:rPr lang="ru-RU" sz="3200" dirty="0" err="1">
                <a:latin typeface="Open Sans"/>
              </a:rPr>
              <a:t>г.Сугрут</a:t>
            </a:r>
            <a:r>
              <a:rPr lang="ru-RU" sz="3200" dirty="0">
                <a:latin typeface="Open Sans"/>
              </a:rPr>
              <a:t> ( зона для ОАО «</a:t>
            </a:r>
            <a:r>
              <a:rPr lang="ru-RU" sz="3200" dirty="0" err="1">
                <a:latin typeface="Open Sans"/>
              </a:rPr>
              <a:t>СургутНефтеГаза</a:t>
            </a:r>
            <a:r>
              <a:rPr lang="ru-RU" sz="3200" dirty="0">
                <a:latin typeface="Open Sans"/>
              </a:rPr>
              <a:t>») </a:t>
            </a:r>
            <a:endParaRPr lang="en-US" sz="3200" dirty="0">
              <a:latin typeface="Open San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Гостиница </a:t>
            </a:r>
            <a:r>
              <a:rPr lang="en-US" sz="3200" dirty="0">
                <a:latin typeface="Open Sans"/>
              </a:rPr>
              <a:t>Marriott </a:t>
            </a:r>
            <a:r>
              <a:rPr lang="ru-RU" sz="3200" dirty="0">
                <a:latin typeface="Open Sans"/>
              </a:rPr>
              <a:t>«Аврора – Люкс» *****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Гостиница </a:t>
            </a:r>
            <a:r>
              <a:rPr lang="en-US" sz="3200" dirty="0">
                <a:latin typeface="Open Sans"/>
              </a:rPr>
              <a:t>Marriott </a:t>
            </a:r>
            <a:r>
              <a:rPr lang="ru-RU" sz="3200" dirty="0">
                <a:latin typeface="Open Sans"/>
              </a:rPr>
              <a:t>«</a:t>
            </a:r>
            <a:r>
              <a:rPr lang="ru-RU" sz="3200" dirty="0" err="1">
                <a:latin typeface="Open Sans"/>
              </a:rPr>
              <a:t>Грандъ</a:t>
            </a:r>
            <a:r>
              <a:rPr lang="ru-RU" sz="3200" dirty="0">
                <a:latin typeface="Open Sans"/>
              </a:rPr>
              <a:t> Отель» *****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Московский зоопарк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Здание Министерства атомной промышленности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Типография «Нефть – </a:t>
            </a:r>
            <a:r>
              <a:rPr lang="ru-RU" sz="3200" dirty="0" err="1">
                <a:latin typeface="Open Sans"/>
              </a:rPr>
              <a:t>Приобье</a:t>
            </a:r>
            <a:r>
              <a:rPr lang="ru-RU" sz="3200" dirty="0">
                <a:latin typeface="Open Sans"/>
              </a:rPr>
              <a:t>» – (г. Сургут)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Комплекс административных зданий Сургутнефтегаза (г. Сургут)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Музей им. </a:t>
            </a:r>
            <a:r>
              <a:rPr lang="ru-RU" sz="3200" dirty="0" err="1">
                <a:latin typeface="Open Sans"/>
              </a:rPr>
              <a:t>А.С.Пушкина</a:t>
            </a:r>
            <a:endParaRPr lang="ru-RU" sz="3200" dirty="0">
              <a:latin typeface="Open San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Госпиталь Бурденко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Офисное здание (г. Тверь)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Здание Газпрома (г. Астрахань)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Резиденция Патриарха (Ново – Переделкино)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Аквапарк (г. Магнитогорск)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АвтоВАЗ (г. Тольятти)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Автозавод </a:t>
            </a:r>
            <a:r>
              <a:rPr lang="en-GB" sz="3200" dirty="0">
                <a:latin typeface="Open Sans"/>
              </a:rPr>
              <a:t>GM (</a:t>
            </a:r>
            <a:r>
              <a:rPr lang="ru-RU" sz="3200" dirty="0">
                <a:latin typeface="Open Sans"/>
              </a:rPr>
              <a:t>г. Тольятти</a:t>
            </a:r>
            <a:r>
              <a:rPr lang="en-GB" sz="3200" dirty="0">
                <a:latin typeface="Open Sans"/>
              </a:rPr>
              <a:t>)</a:t>
            </a:r>
            <a:endParaRPr lang="ru-RU" sz="3200" dirty="0">
              <a:latin typeface="Open San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Московский Международный Дом Музыки (г. Москва)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Малый Театр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ТЭЦ </a:t>
            </a:r>
            <a:r>
              <a:rPr lang="ru-RU" sz="3200" dirty="0" err="1">
                <a:latin typeface="Open Sans"/>
              </a:rPr>
              <a:t>Юсифия</a:t>
            </a:r>
            <a:r>
              <a:rPr lang="ru-RU" sz="3200" dirty="0">
                <a:latin typeface="Open Sans"/>
              </a:rPr>
              <a:t> (Ирак)</a:t>
            </a:r>
            <a:endParaRPr lang="en-US" sz="3200" dirty="0">
              <a:latin typeface="Open San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dirty="0"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7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353791"/>
            <a:ext cx="20729099" cy="1133518"/>
          </a:xfrm>
        </p:spPr>
        <p:txBody>
          <a:bodyPr>
            <a:noAutofit/>
          </a:bodyPr>
          <a:lstStyle/>
          <a:p>
            <a:r>
              <a:rPr lang="ru-RU" dirty="0"/>
              <a:t>Список объектов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16770" y="2047431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363721" y="1208315"/>
            <a:ext cx="11659739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dirty="0"/>
              <a:t>Так же в числе наших объектов:</a:t>
            </a:r>
            <a:endParaRPr lang="en-US" sz="3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618D1-8A6F-4571-921F-C035CF99B763}"/>
              </a:ext>
            </a:extLst>
          </p:cNvPr>
          <p:cNvSpPr txBox="1"/>
          <p:nvPr/>
        </p:nvSpPr>
        <p:spPr>
          <a:xfrm>
            <a:off x="707910" y="2446004"/>
            <a:ext cx="9978019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Деревообрабатывающий завод (г. Нягань)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Винзавод г. Темрюк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Рублево-Успенский ЛОК  ФГУП (Диспетчеризация удаленных объектов в Одинцовском районе Московской области)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Реконструкция Волгоградской ГРЭС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err="1">
                <a:latin typeface="Open Sans"/>
              </a:rPr>
              <a:t>Бурейская</a:t>
            </a:r>
            <a:r>
              <a:rPr lang="ru-RU" sz="3200" dirty="0">
                <a:latin typeface="Open Sans"/>
              </a:rPr>
              <a:t> ГЭС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Саратовская ГЭС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ТЭЦ </a:t>
            </a:r>
            <a:r>
              <a:rPr lang="ru-RU" sz="3200" dirty="0" err="1">
                <a:latin typeface="Open Sans"/>
              </a:rPr>
              <a:t>Юсифия</a:t>
            </a:r>
            <a:r>
              <a:rPr lang="ru-RU" sz="3200" dirty="0">
                <a:latin typeface="Open Sans"/>
              </a:rPr>
              <a:t> (Ирак)</a:t>
            </a:r>
            <a:endParaRPr lang="en-US" sz="3200" dirty="0">
              <a:latin typeface="Open San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Офисные помещение ООО «САП СНГ»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Школа на Мосфильмовской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Детский сад на Мосфильмовской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АО «</a:t>
            </a:r>
            <a:r>
              <a:rPr lang="ru-RU" sz="3200" dirty="0" err="1">
                <a:latin typeface="Open Sans"/>
              </a:rPr>
              <a:t>Сургутнефтегазбанк</a:t>
            </a:r>
            <a:r>
              <a:rPr lang="ru-RU" sz="3200" dirty="0">
                <a:latin typeface="Open Sans"/>
              </a:rPr>
              <a:t>»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Башня «</a:t>
            </a:r>
            <a:r>
              <a:rPr lang="ru-RU" sz="3200" dirty="0" err="1">
                <a:latin typeface="Open Sans"/>
              </a:rPr>
              <a:t>Россельхозбанк</a:t>
            </a:r>
            <a:r>
              <a:rPr lang="ru-RU" sz="3200" dirty="0">
                <a:latin typeface="Open Sans"/>
              </a:rPr>
              <a:t>», </a:t>
            </a:r>
            <a:r>
              <a:rPr lang="en-US" sz="3200" dirty="0">
                <a:latin typeface="Open Sans"/>
              </a:rPr>
              <a:t>IQ </a:t>
            </a:r>
            <a:r>
              <a:rPr lang="ru-RU" sz="3200" dirty="0">
                <a:latin typeface="Open Sans"/>
              </a:rPr>
              <a:t>квартал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Жилой комплекс «Полянка/44»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err="1">
                <a:latin typeface="Open Sans"/>
              </a:rPr>
              <a:t>Офисно</a:t>
            </a:r>
            <a:r>
              <a:rPr lang="ru-RU" sz="3200" dirty="0">
                <a:latin typeface="Open Sans"/>
              </a:rPr>
              <a:t>-складской комплекс г. Щербинка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Центральный Дом Предпринимателя</a:t>
            </a:r>
            <a:endParaRPr lang="en-US" sz="3200" dirty="0">
              <a:latin typeface="Open San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Магазин </a:t>
            </a:r>
            <a:r>
              <a:rPr lang="en-US" sz="3200" dirty="0" err="1">
                <a:latin typeface="Open Sans"/>
              </a:rPr>
              <a:t>Tiffany&amp;Co</a:t>
            </a:r>
            <a:endParaRPr lang="ru-RU" sz="3200" dirty="0">
              <a:latin typeface="Open San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dirty="0">
              <a:latin typeface="Open San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CB46E-37C1-46C4-A6B9-5E0741154FA1}"/>
              </a:ext>
            </a:extLst>
          </p:cNvPr>
          <p:cNvSpPr txBox="1"/>
          <p:nvPr/>
        </p:nvSpPr>
        <p:spPr>
          <a:xfrm>
            <a:off x="5013750" y="12076798"/>
            <a:ext cx="14359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>
                <a:solidFill>
                  <a:schemeClr val="bg2"/>
                </a:solidFill>
                <a:latin typeface="Open Sans"/>
              </a:rPr>
              <a:t>И многие другие объект по всей России…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24BA1-C31F-45E1-96FD-68F37621BBEF}"/>
              </a:ext>
            </a:extLst>
          </p:cNvPr>
          <p:cNvSpPr txBox="1"/>
          <p:nvPr/>
        </p:nvSpPr>
        <p:spPr>
          <a:xfrm>
            <a:off x="10957350" y="2462573"/>
            <a:ext cx="99780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Здание «Газпромбанка», </a:t>
            </a:r>
            <a:r>
              <a:rPr lang="ru-RU" sz="3200" dirty="0" err="1">
                <a:latin typeface="Open Sans"/>
              </a:rPr>
              <a:t>Озерковская</a:t>
            </a:r>
            <a:r>
              <a:rPr lang="ru-RU" sz="3200" dirty="0">
                <a:latin typeface="Open Sans"/>
              </a:rPr>
              <a:t> набережная</a:t>
            </a:r>
            <a:endParaRPr lang="en-US" sz="3200" dirty="0">
              <a:latin typeface="Open San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Комплекс зданий ФГБОУ ВПО «Московской государственной консерватории имени П.И. Чайковского»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ТЦ «Мега» Теплый Стан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err="1">
                <a:latin typeface="Open Sans"/>
              </a:rPr>
              <a:t>Фарма</a:t>
            </a:r>
            <a:r>
              <a:rPr lang="ru-RU" sz="3200" dirty="0">
                <a:latin typeface="Open Sans"/>
              </a:rPr>
              <a:t> завод ООО «Сфера-Фарм»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latin typeface="Open Sans"/>
              </a:rPr>
              <a:t>АО «</a:t>
            </a:r>
            <a:r>
              <a:rPr lang="ru-RU" sz="3200" dirty="0" err="1">
                <a:latin typeface="Open Sans"/>
              </a:rPr>
              <a:t>Генериум</a:t>
            </a:r>
            <a:r>
              <a:rPr lang="ru-RU" sz="3200" dirty="0">
                <a:latin typeface="Open Sans"/>
              </a:rPr>
              <a:t>»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dirty="0">
              <a:latin typeface="Open San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dirty="0">
              <a:latin typeface="Open San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Open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208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19</a:t>
            </a:fld>
            <a:endParaRPr lang="en-US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ru-RU" dirty="0"/>
              <a:t>Контакты</a:t>
            </a:r>
            <a:endParaRPr lang="en-US" dirty="0"/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dirty="0"/>
              <a:t>Ждем Вас в гости в нашем офисе</a:t>
            </a:r>
            <a:endParaRPr lang="en-US" sz="3100" dirty="0"/>
          </a:p>
        </p:txBody>
      </p:sp>
      <p:sp>
        <p:nvSpPr>
          <p:cNvPr id="54" name="Rectangle 53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5" name="AutoShape 98"/>
          <p:cNvSpPr>
            <a:spLocks/>
          </p:cNvSpPr>
          <p:nvPr/>
        </p:nvSpPr>
        <p:spPr bwMode="auto">
          <a:xfrm>
            <a:off x="2154271" y="10578383"/>
            <a:ext cx="452232" cy="6430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804352" y="10503351"/>
            <a:ext cx="4267756" cy="2014564"/>
            <a:chOff x="838200" y="2992185"/>
            <a:chExt cx="1600200" cy="755461"/>
          </a:xfrm>
        </p:grpSpPr>
        <p:sp>
          <p:nvSpPr>
            <p:cNvPr id="28" name="TextBox 27"/>
            <p:cNvSpPr txBox="1"/>
            <p:nvPr/>
          </p:nvSpPr>
          <p:spPr>
            <a:xfrm>
              <a:off x="838200" y="2992185"/>
              <a:ext cx="1600200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Офис</a:t>
              </a:r>
              <a:endParaRPr lang="en-US" sz="32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200" y="3228853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ru-RU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115054 Москва</a:t>
              </a:r>
            </a:p>
            <a:p>
              <a:pPr>
                <a:lnSpc>
                  <a:spcPct val="120000"/>
                </a:lnSpc>
              </a:pPr>
              <a:r>
                <a:rPr lang="ru-RU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Дубининская ул. 27с1</a:t>
              </a:r>
              <a:endParaRPr lang="en-US" sz="21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  <a:p>
              <a:pPr>
                <a:lnSpc>
                  <a:spcPct val="120000"/>
                </a:lnSpc>
              </a:pPr>
              <a:r>
                <a:rPr lang="ru-RU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м. Павелецкая</a:t>
              </a:r>
              <a:endParaRPr lang="en-US" sz="21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sp>
        <p:nvSpPr>
          <p:cNvPr id="30" name="AutoShape 98"/>
          <p:cNvSpPr>
            <a:spLocks/>
          </p:cNvSpPr>
          <p:nvPr/>
        </p:nvSpPr>
        <p:spPr bwMode="auto">
          <a:xfrm>
            <a:off x="7300760" y="10578383"/>
            <a:ext cx="452232" cy="6430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950841" y="10503351"/>
            <a:ext cx="4267756" cy="2014564"/>
            <a:chOff x="838200" y="2992185"/>
            <a:chExt cx="1600200" cy="755461"/>
          </a:xfrm>
        </p:grpSpPr>
        <p:sp>
          <p:nvSpPr>
            <p:cNvPr id="32" name="TextBox 31"/>
            <p:cNvSpPr txBox="1"/>
            <p:nvPr/>
          </p:nvSpPr>
          <p:spPr>
            <a:xfrm>
              <a:off x="838200" y="2992185"/>
              <a:ext cx="1600200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Производство</a:t>
              </a:r>
              <a:endParaRPr lang="en-US" sz="32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0" y="3228853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ru-RU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117105</a:t>
              </a:r>
              <a:r>
                <a:rPr lang="en-US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 </a:t>
              </a:r>
              <a:r>
                <a:rPr lang="ru-RU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Москва</a:t>
              </a:r>
              <a:endParaRPr lang="en-US" sz="21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  <a:p>
              <a:pPr>
                <a:lnSpc>
                  <a:spcPct val="120000"/>
                </a:lnSpc>
              </a:pPr>
              <a:r>
                <a:rPr lang="ru-RU" sz="2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Нагорный проезд, 7с1к1</a:t>
              </a:r>
              <a:endParaRPr lang="en-US" sz="2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ru-RU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м. Нагорная</a:t>
              </a:r>
              <a:endParaRPr lang="en-US" sz="21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425084" y="10434078"/>
            <a:ext cx="3114465" cy="2014564"/>
            <a:chOff x="838200" y="2992185"/>
            <a:chExt cx="1600200" cy="755461"/>
          </a:xfrm>
        </p:grpSpPr>
        <p:sp>
          <p:nvSpPr>
            <p:cNvPr id="36" name="TextBox 35"/>
            <p:cNvSpPr txBox="1"/>
            <p:nvPr/>
          </p:nvSpPr>
          <p:spPr>
            <a:xfrm>
              <a:off x="838200" y="2992185"/>
              <a:ext cx="1600200" cy="219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Телефоны</a:t>
              </a:r>
              <a:endParaRPr lang="en-US" sz="32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0" y="3228853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8 (</a:t>
              </a:r>
              <a:r>
                <a:rPr lang="ru-RU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495</a:t>
              </a:r>
              <a:r>
                <a:rPr lang="en-US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) </a:t>
              </a:r>
              <a:r>
                <a:rPr lang="ru-RU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249</a:t>
              </a:r>
              <a:r>
                <a:rPr lang="en-US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 </a:t>
              </a:r>
              <a:r>
                <a:rPr lang="ru-RU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2902</a:t>
              </a:r>
              <a:endParaRPr lang="en-US" sz="21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  <a:p>
              <a:pPr>
                <a:lnSpc>
                  <a:spcPct val="120000"/>
                </a:lnSpc>
              </a:pPr>
              <a:r>
                <a:rPr lang="ru-RU" sz="21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(многоканальный)</a:t>
              </a:r>
              <a:endParaRPr lang="en-US" sz="21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</p:txBody>
        </p:sp>
      </p:grpSp>
      <p:sp>
        <p:nvSpPr>
          <p:cNvPr id="38" name="Freeform 215"/>
          <p:cNvSpPr>
            <a:spLocks noChangeArrowheads="1"/>
          </p:cNvSpPr>
          <p:nvPr/>
        </p:nvSpPr>
        <p:spPr bwMode="auto">
          <a:xfrm>
            <a:off x="12842409" y="10568661"/>
            <a:ext cx="418696" cy="785768"/>
          </a:xfrm>
          <a:custGeom>
            <a:avLst/>
            <a:gdLst>
              <a:gd name="T0" fmla="*/ 583 w 646"/>
              <a:gd name="T1" fmla="*/ 0 h 1210"/>
              <a:gd name="T2" fmla="*/ 62 w 646"/>
              <a:gd name="T3" fmla="*/ 0 h 1210"/>
              <a:gd name="T4" fmla="*/ 0 w 646"/>
              <a:gd name="T5" fmla="*/ 63 h 1210"/>
              <a:gd name="T6" fmla="*/ 0 w 646"/>
              <a:gd name="T7" fmla="*/ 1146 h 1210"/>
              <a:gd name="T8" fmla="*/ 62 w 646"/>
              <a:gd name="T9" fmla="*/ 1209 h 1210"/>
              <a:gd name="T10" fmla="*/ 583 w 646"/>
              <a:gd name="T11" fmla="*/ 1209 h 1210"/>
              <a:gd name="T12" fmla="*/ 645 w 646"/>
              <a:gd name="T13" fmla="*/ 1146 h 1210"/>
              <a:gd name="T14" fmla="*/ 645 w 646"/>
              <a:gd name="T15" fmla="*/ 63 h 1210"/>
              <a:gd name="T16" fmla="*/ 583 w 646"/>
              <a:gd name="T17" fmla="*/ 0 h 1210"/>
              <a:gd name="T18" fmla="*/ 229 w 646"/>
              <a:gd name="T19" fmla="*/ 94 h 1210"/>
              <a:gd name="T20" fmla="*/ 416 w 646"/>
              <a:gd name="T21" fmla="*/ 94 h 1210"/>
              <a:gd name="T22" fmla="*/ 416 w 646"/>
              <a:gd name="T23" fmla="*/ 104 h 1210"/>
              <a:gd name="T24" fmla="*/ 229 w 646"/>
              <a:gd name="T25" fmla="*/ 104 h 1210"/>
              <a:gd name="T26" fmla="*/ 229 w 646"/>
              <a:gd name="T27" fmla="*/ 94 h 1210"/>
              <a:gd name="T28" fmla="*/ 322 w 646"/>
              <a:gd name="T29" fmla="*/ 1146 h 1210"/>
              <a:gd name="T30" fmla="*/ 291 w 646"/>
              <a:gd name="T31" fmla="*/ 1104 h 1210"/>
              <a:gd name="T32" fmla="*/ 322 w 646"/>
              <a:gd name="T33" fmla="*/ 1073 h 1210"/>
              <a:gd name="T34" fmla="*/ 364 w 646"/>
              <a:gd name="T35" fmla="*/ 1104 h 1210"/>
              <a:gd name="T36" fmla="*/ 322 w 646"/>
              <a:gd name="T37" fmla="*/ 1146 h 1210"/>
              <a:gd name="T38" fmla="*/ 604 w 646"/>
              <a:gd name="T39" fmla="*/ 1011 h 1210"/>
              <a:gd name="T40" fmla="*/ 41 w 646"/>
              <a:gd name="T41" fmla="*/ 1011 h 1210"/>
              <a:gd name="T42" fmla="*/ 41 w 646"/>
              <a:gd name="T43" fmla="*/ 177 h 1210"/>
              <a:gd name="T44" fmla="*/ 604 w 646"/>
              <a:gd name="T45" fmla="*/ 177 h 1210"/>
              <a:gd name="T46" fmla="*/ 604 w 646"/>
              <a:gd name="T47" fmla="*/ 1011 h 1210"/>
              <a:gd name="T48" fmla="*/ 604 w 646"/>
              <a:gd name="T49" fmla="*/ 1011 h 1210"/>
              <a:gd name="T50" fmla="*/ 604 w 646"/>
              <a:gd name="T51" fmla="*/ 1011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1210">
                <a:moveTo>
                  <a:pt x="583" y="0"/>
                </a:moveTo>
                <a:cubicBezTo>
                  <a:pt x="62" y="0"/>
                  <a:pt x="62" y="0"/>
                  <a:pt x="62" y="0"/>
                </a:cubicBezTo>
                <a:cubicBezTo>
                  <a:pt x="31" y="0"/>
                  <a:pt x="0" y="31"/>
                  <a:pt x="0" y="63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0" y="1177"/>
                  <a:pt x="31" y="1209"/>
                  <a:pt x="62" y="1209"/>
                </a:cubicBezTo>
                <a:cubicBezTo>
                  <a:pt x="583" y="1209"/>
                  <a:pt x="583" y="1209"/>
                  <a:pt x="583" y="1209"/>
                </a:cubicBezTo>
                <a:cubicBezTo>
                  <a:pt x="614" y="1209"/>
                  <a:pt x="645" y="1177"/>
                  <a:pt x="645" y="1146"/>
                </a:cubicBezTo>
                <a:cubicBezTo>
                  <a:pt x="645" y="63"/>
                  <a:pt x="645" y="63"/>
                  <a:pt x="645" y="63"/>
                </a:cubicBezTo>
                <a:cubicBezTo>
                  <a:pt x="645" y="31"/>
                  <a:pt x="614" y="0"/>
                  <a:pt x="583" y="0"/>
                </a:cubicBezTo>
                <a:close/>
                <a:moveTo>
                  <a:pt x="229" y="94"/>
                </a:moveTo>
                <a:cubicBezTo>
                  <a:pt x="416" y="94"/>
                  <a:pt x="416" y="94"/>
                  <a:pt x="416" y="9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229" y="104"/>
                  <a:pt x="229" y="104"/>
                  <a:pt x="229" y="104"/>
                </a:cubicBezTo>
                <a:lnTo>
                  <a:pt x="229" y="94"/>
                </a:lnTo>
                <a:close/>
                <a:moveTo>
                  <a:pt x="322" y="1146"/>
                </a:moveTo>
                <a:cubicBezTo>
                  <a:pt x="302" y="1146"/>
                  <a:pt x="291" y="1125"/>
                  <a:pt x="291" y="1104"/>
                </a:cubicBezTo>
                <a:cubicBezTo>
                  <a:pt x="291" y="1084"/>
                  <a:pt x="302" y="1073"/>
                  <a:pt x="322" y="1073"/>
                </a:cubicBezTo>
                <a:cubicBezTo>
                  <a:pt x="343" y="1073"/>
                  <a:pt x="364" y="1084"/>
                  <a:pt x="364" y="1104"/>
                </a:cubicBezTo>
                <a:cubicBezTo>
                  <a:pt x="364" y="1125"/>
                  <a:pt x="343" y="1146"/>
                  <a:pt x="322" y="1146"/>
                </a:cubicBezTo>
                <a:close/>
                <a:moveTo>
                  <a:pt x="604" y="1011"/>
                </a:moveTo>
                <a:cubicBezTo>
                  <a:pt x="41" y="1011"/>
                  <a:pt x="41" y="1011"/>
                  <a:pt x="41" y="1011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604" y="177"/>
                  <a:pt x="604" y="177"/>
                  <a:pt x="604" y="177"/>
                </a:cubicBezTo>
                <a:lnTo>
                  <a:pt x="604" y="1011"/>
                </a:lnTo>
                <a:close/>
                <a:moveTo>
                  <a:pt x="604" y="1011"/>
                </a:moveTo>
                <a:lnTo>
                  <a:pt x="604" y="1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AutoShape 81"/>
          <p:cNvSpPr>
            <a:spLocks/>
          </p:cNvSpPr>
          <p:nvPr/>
        </p:nvSpPr>
        <p:spPr bwMode="auto">
          <a:xfrm>
            <a:off x="17093326" y="10549795"/>
            <a:ext cx="599514" cy="4392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847181" y="10451399"/>
            <a:ext cx="4267756" cy="2014564"/>
            <a:chOff x="838200" y="2992185"/>
            <a:chExt cx="1600200" cy="755461"/>
          </a:xfrm>
        </p:grpSpPr>
        <p:sp>
          <p:nvSpPr>
            <p:cNvPr id="42" name="TextBox 41"/>
            <p:cNvSpPr txBox="1"/>
            <p:nvPr/>
          </p:nvSpPr>
          <p:spPr>
            <a:xfrm>
              <a:off x="838200" y="2992185"/>
              <a:ext cx="1600200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Email / Website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0" y="3228853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500" dirty="0">
                  <a:solidFill>
                    <a:schemeClr val="tx2"/>
                  </a:solidFill>
                  <a:latin typeface="Open Sans Light"/>
                  <a:cs typeface="Open Sans Light"/>
                  <a:hlinkClick r:id="rId2"/>
                </a:rPr>
                <a:t>www.sae-moscow.ru</a:t>
              </a:r>
              <a:endParaRPr lang="en-US" sz="2500" dirty="0">
                <a:solidFill>
                  <a:schemeClr val="tx2"/>
                </a:solidFill>
                <a:latin typeface="Open Sans Light"/>
                <a:cs typeface="Open Sans Light"/>
              </a:endParaRPr>
            </a:p>
            <a:p>
              <a:pPr>
                <a:lnSpc>
                  <a:spcPct val="120000"/>
                </a:lnSpc>
              </a:pPr>
              <a:r>
                <a:rPr lang="en-US" sz="2500" dirty="0">
                  <a:solidFill>
                    <a:schemeClr val="tx2"/>
                  </a:solidFill>
                  <a:latin typeface="Open Sans Light"/>
                  <a:cs typeface="Open Sans Light"/>
                </a:rPr>
                <a:t>ooo.sae-info@yandex.ru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40F62A-D361-4968-BFC1-CF41B2A4F0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285" b="11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2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5" grpId="0" animBg="1"/>
      <p:bldP spid="30" grpId="0" animBg="1"/>
      <p:bldP spid="38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О нашей компании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16770" y="2592691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7" y="2993256"/>
            <a:ext cx="20655937" cy="11190053"/>
          </a:xfrm>
        </p:spPr>
        <p:txBody>
          <a:bodyPr numCol="2" spcCol="639968">
            <a:spAutoFit/>
          </a:bodyPr>
          <a:lstStyle/>
          <a:p>
            <a:pPr algn="just">
              <a:defRPr/>
            </a:pPr>
            <a:r>
              <a:rPr lang="ru-RU" sz="3200" b="1" dirty="0"/>
              <a:t>	</a:t>
            </a:r>
            <a:r>
              <a:rPr lang="ru-RU" sz="2800" b="1" dirty="0">
                <a:solidFill>
                  <a:schemeClr val="tx1"/>
                </a:solidFill>
              </a:rPr>
              <a:t>Фирма САЭ</a:t>
            </a:r>
            <a:r>
              <a:rPr lang="ru-RU" sz="2800" dirty="0">
                <a:solidFill>
                  <a:schemeClr val="tx1"/>
                </a:solidFill>
              </a:rPr>
              <a:t> предлагает комплексные решения по автоматизации инженерных систем и оснащению зданий и сооружений едиными системами управления и диспетчеризации (</a:t>
            </a:r>
            <a:r>
              <a:rPr lang="en-US" sz="2800" dirty="0">
                <a:solidFill>
                  <a:schemeClr val="tx1"/>
                </a:solidFill>
              </a:rPr>
              <a:t>Building Management</a:t>
            </a:r>
            <a:r>
              <a:rPr lang="ru-RU" sz="2800" dirty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</a:rPr>
              <a:t>System</a:t>
            </a:r>
            <a:r>
              <a:rPr lang="ru-RU" sz="2800" dirty="0">
                <a:solidFill>
                  <a:schemeClr val="tx1"/>
                </a:solidFill>
              </a:rPr>
              <a:t>), осуществляет проектирование, поставку оборудования, производство электрических шкафов и шкафов автоматики любой категории сложности, монтажные работы и работы по программированию, а также выполняет полный комплекс наладочных работ.</a:t>
            </a:r>
          </a:p>
          <a:p>
            <a:pPr algn="just">
              <a:defRPr/>
            </a:pPr>
            <a:r>
              <a:rPr lang="ru-RU" sz="2800" dirty="0">
                <a:solidFill>
                  <a:schemeClr val="tx1"/>
                </a:solidFill>
              </a:rPr>
              <a:t>      Коллектив фирмы </a:t>
            </a:r>
            <a:r>
              <a:rPr lang="ru-RU" sz="2800" b="1" dirty="0">
                <a:solidFill>
                  <a:schemeClr val="tx1"/>
                </a:solidFill>
              </a:rPr>
              <a:t>САЭ</a:t>
            </a:r>
            <a:r>
              <a:rPr lang="ru-RU" sz="2800" dirty="0">
                <a:solidFill>
                  <a:schemeClr val="tx1"/>
                </a:solidFill>
              </a:rPr>
              <a:t> - это коллектив профессионалов с многолетним опытом работы, решающий разнообразные задачи. С 1992 года штат сотрудников </a:t>
            </a:r>
            <a:r>
              <a:rPr lang="ru-RU" sz="2800" b="1" dirty="0">
                <a:solidFill>
                  <a:schemeClr val="tx1"/>
                </a:solidFill>
              </a:rPr>
              <a:t>САЭ</a:t>
            </a:r>
            <a:r>
              <a:rPr lang="ru-RU" sz="2800" dirty="0">
                <a:solidFill>
                  <a:schemeClr val="tx1"/>
                </a:solidFill>
              </a:rPr>
              <a:t> работает на строительных объектах, где требуется обеспечить надёжное управление системами жизнеобеспечения. На все установленное оборудование обеспечивается гарантийное и сервисное обслуживание. Проектные, монтажные и наладочные работы выполняются на самом высоком уровне, с применением современных монтажных материалов. </a:t>
            </a:r>
          </a:p>
          <a:p>
            <a:pPr algn="just"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2800" dirty="0">
                <a:solidFill>
                  <a:schemeClr val="tx1"/>
                </a:solidFill>
              </a:rPr>
              <a:t>Опыт наших работников, прошедших подготовку и аттестацию в учебных центрах, позволяет проводить работы быстро и аккуратно, с учетом пожеланий заказчика.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Open Sans"/>
              </a:rPr>
              <a:t>Огромный выбор технических средств и систем позволяет решать комплексные задачи инженерного обеспечения зданий, промышленных объектов и т.д., в том числе задачи </a:t>
            </a:r>
            <a:endParaRPr lang="en-US" sz="2800" dirty="0">
              <a:solidFill>
                <a:schemeClr val="tx1"/>
              </a:solidFill>
              <a:latin typeface="Open Sans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Open Sans"/>
              </a:rPr>
              <a:t>управления инженерными системами и обеспечения безопасности самых разнообразных объектов, что дает возможность независимо от размеров объекта  и его назначения скомплектовать систему</a:t>
            </a:r>
            <a:r>
              <a:rPr lang="en-US" sz="2800" dirty="0">
                <a:solidFill>
                  <a:schemeClr val="tx1"/>
                </a:solidFill>
                <a:latin typeface="Open Sans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Open Sans"/>
              </a:rPr>
              <a:t>по требованию заказчика и интегрировать ее в существующие условия и оборудование. </a:t>
            </a:r>
          </a:p>
          <a:p>
            <a:pPr algn="just"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363721" y="1478874"/>
            <a:ext cx="11659739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dirty="0"/>
              <a:t>Более 25 лет на рынке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1848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200" y="1058247"/>
            <a:ext cx="20655937" cy="11687946"/>
          </a:xfrm>
        </p:spPr>
        <p:txBody>
          <a:bodyPr numCol="2" spcCol="639968">
            <a:spAutoFit/>
          </a:bodyPr>
          <a:lstStyle/>
          <a:p>
            <a:pPr algn="just"/>
            <a:r>
              <a:rPr lang="en-US" dirty="0"/>
              <a:t>	</a:t>
            </a:r>
            <a:endParaRPr lang="ru-RU" sz="3200" dirty="0">
              <a:solidFill>
                <a:schemeClr val="tx1"/>
              </a:solidFill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ru-RU" sz="2800" dirty="0">
                <a:solidFill>
                  <a:schemeClr val="tx1"/>
                </a:solidFill>
              </a:rPr>
              <a:t>Фирма предлагает поставку оборудования автоматики фирм </a:t>
            </a:r>
            <a:r>
              <a:rPr lang="ru-RU" sz="2800" b="1" dirty="0">
                <a:solidFill>
                  <a:schemeClr val="tx1"/>
                </a:solidFill>
              </a:rPr>
              <a:t>SIEMENS, SAIA-</a:t>
            </a:r>
            <a:r>
              <a:rPr lang="ru-RU" sz="2800" b="1" dirty="0" err="1">
                <a:solidFill>
                  <a:schemeClr val="tx1"/>
                </a:solidFill>
              </a:rPr>
              <a:t>Burgess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b="1" dirty="0">
                <a:solidFill>
                  <a:schemeClr val="tx1"/>
                </a:solidFill>
              </a:rPr>
              <a:t>FIDELIX</a:t>
            </a:r>
            <a:r>
              <a:rPr lang="en-US" sz="2800" b="1" dirty="0">
                <a:solidFill>
                  <a:schemeClr val="tx1"/>
                </a:solidFill>
              </a:rPr>
              <a:t> Oy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Beckhoff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Belimo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Produal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S+S </a:t>
            </a:r>
            <a:r>
              <a:rPr lang="en-US" sz="2800" b="1" dirty="0" err="1">
                <a:solidFill>
                  <a:schemeClr val="tx1"/>
                </a:solidFill>
              </a:rPr>
              <a:t>Regeltechnik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b="1" dirty="0" err="1">
                <a:solidFill>
                  <a:schemeClr val="tx1"/>
                </a:solidFill>
              </a:rPr>
              <a:t>тд</a:t>
            </a:r>
            <a:r>
              <a:rPr lang="ru-RU" sz="2800" dirty="0">
                <a:solidFill>
                  <a:schemeClr val="tx1"/>
                </a:solidFill>
              </a:rPr>
              <a:t>, а также электротехническое оборудование - от фирм </a:t>
            </a:r>
            <a:r>
              <a:rPr lang="ru-RU" sz="2800" b="1" dirty="0">
                <a:solidFill>
                  <a:schemeClr val="tx1"/>
                </a:solidFill>
              </a:rPr>
              <a:t>ABB, </a:t>
            </a:r>
            <a:r>
              <a:rPr lang="ru-RU" sz="2800" b="1" dirty="0" err="1">
                <a:solidFill>
                  <a:schemeClr val="tx1"/>
                </a:solidFill>
              </a:rPr>
              <a:t>Schneider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Electric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Finder</a:t>
            </a:r>
            <a:r>
              <a:rPr lang="en-US" sz="2800" b="1" dirty="0">
                <a:solidFill>
                  <a:schemeClr val="tx1"/>
                </a:solidFill>
              </a:rPr>
              <a:t>, DKC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и системы пожарной сигнализации SIEMENS. Предлагаемое ООО «САЭ» оборудование используется как в гражданских зданиях различного назначения, так и на производственных предприятиях, включая взрывоопасные производства.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	Фирма имеет собственные производственные площади на которых осуществляет сборку щитов любой сложности: от вводных распределительных шкафов до щитов освещения с разработкой схем или по проектам заказчика. Шкафы и щиты имеют все необходимые сертификаты.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	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На складе в Москве постоянно поддерживается широкий ассортимент оборудования. Наши заказчики практически застрахованы от проблем со сроками поставки. В случае поставки оборудования «под заказ» (в том числе и нестандартного) срок поставки составляет не более 2 - 3 недели.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	Право на проведение нашими специалистами различных работ подтверждено всеми необходимыми лицензиями и сертификатами в соответствии с законодательством РФ.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F679B3-C552-41C8-8B75-1853CA17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584" y="2035488"/>
            <a:ext cx="11156604" cy="50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061" y="208006"/>
            <a:ext cx="20729099" cy="1133518"/>
          </a:xfrm>
        </p:spPr>
        <p:txBody>
          <a:bodyPr>
            <a:noAutofit/>
          </a:bodyPr>
          <a:lstStyle/>
          <a:p>
            <a:r>
              <a:rPr lang="ru-RU" dirty="0"/>
              <a:t>Производственный цех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16770" y="214612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7" y="2993256"/>
            <a:ext cx="21515526" cy="810545"/>
          </a:xfrm>
        </p:spPr>
        <p:txBody>
          <a:bodyPr wrap="square" numCol="2" spcCol="639968">
            <a:spAutoFit/>
          </a:bodyPr>
          <a:lstStyle/>
          <a:p>
            <a:r>
              <a:rPr lang="ru-RU" sz="3200" b="1" dirty="0"/>
              <a:t>	</a:t>
            </a:r>
            <a:endParaRPr lang="ru-RU" dirty="0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363721" y="1181164"/>
            <a:ext cx="11659739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dirty="0"/>
              <a:t>Выпущено более 10 000 щитов </a:t>
            </a:r>
            <a:endParaRPr lang="en-US" sz="3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495CA-2837-455B-A27B-F35EB97E1D30}"/>
              </a:ext>
            </a:extLst>
          </p:cNvPr>
          <p:cNvSpPr txBox="1"/>
          <p:nvPr/>
        </p:nvSpPr>
        <p:spPr>
          <a:xfrm>
            <a:off x="974282" y="2399986"/>
            <a:ext cx="14800520" cy="1023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Open Sans"/>
              </a:rPr>
              <a:t>	</a:t>
            </a:r>
            <a:r>
              <a:rPr lang="ru-RU" sz="2800" dirty="0">
                <a:latin typeface="Open Sans Light"/>
              </a:rPr>
              <a:t>Наша компания производит сборку электротехнических щитов различной сложности. Щиты могут изготавливаться, как по проектам Заказчика, так и по проектам, разработанным</a:t>
            </a:r>
            <a:r>
              <a:rPr lang="en-US" sz="2800" dirty="0">
                <a:latin typeface="Open Sans Light"/>
              </a:rPr>
              <a:t> </a:t>
            </a:r>
            <a:r>
              <a:rPr lang="ru-RU" sz="2800" dirty="0">
                <a:latin typeface="Open Sans Light"/>
              </a:rPr>
              <a:t>нашими специалистами на основе технического задания Заказчика.</a:t>
            </a:r>
          </a:p>
          <a:p>
            <a:pPr algn="just"/>
            <a:r>
              <a:rPr lang="ru-RU" sz="2800" dirty="0">
                <a:latin typeface="Open Sans Light"/>
              </a:rPr>
              <a:t>Щиты изготавливаются с использованием сертифицированного оборудования ведущих мировых производителей, таких как </a:t>
            </a:r>
            <a:r>
              <a:rPr lang="ru-RU" sz="2800" b="1" dirty="0">
                <a:latin typeface="Open Sans Light"/>
              </a:rPr>
              <a:t>ABB</a:t>
            </a:r>
            <a:r>
              <a:rPr lang="ru-RU" sz="2800" dirty="0">
                <a:latin typeface="Open Sans Light"/>
              </a:rPr>
              <a:t>, </a:t>
            </a:r>
            <a:r>
              <a:rPr lang="ru-RU" sz="2800" b="1" dirty="0" err="1">
                <a:latin typeface="Open Sans Light"/>
              </a:rPr>
              <a:t>Schneider</a:t>
            </a:r>
            <a:r>
              <a:rPr lang="en-US" sz="2800" b="1" dirty="0">
                <a:latin typeface="Open Sans Light"/>
              </a:rPr>
              <a:t> </a:t>
            </a:r>
            <a:r>
              <a:rPr lang="ru-RU" sz="2800" b="1" dirty="0" err="1">
                <a:latin typeface="Open Sans Light"/>
              </a:rPr>
              <a:t>Electric</a:t>
            </a:r>
            <a:r>
              <a:rPr lang="ru-RU" sz="2800" dirty="0">
                <a:latin typeface="Open Sans Light"/>
              </a:rPr>
              <a:t>, </a:t>
            </a:r>
            <a:r>
              <a:rPr lang="ru-RU" sz="2800" b="1" dirty="0" err="1">
                <a:latin typeface="Open Sans Light"/>
              </a:rPr>
              <a:t>Finder</a:t>
            </a:r>
            <a:r>
              <a:rPr lang="ru-RU" sz="2800" dirty="0">
                <a:latin typeface="Open Sans Light"/>
              </a:rPr>
              <a:t>, </a:t>
            </a:r>
            <a:r>
              <a:rPr lang="ru-RU" sz="2800" b="1" dirty="0">
                <a:latin typeface="Open Sans Light"/>
              </a:rPr>
              <a:t>Siemens</a:t>
            </a:r>
            <a:r>
              <a:rPr lang="ru-RU" sz="2800" dirty="0">
                <a:latin typeface="Open Sans Light"/>
              </a:rPr>
              <a:t>, </a:t>
            </a:r>
            <a:r>
              <a:rPr lang="ru-RU" sz="2800" b="1" dirty="0">
                <a:latin typeface="Open Sans Light"/>
              </a:rPr>
              <a:t>ELDON</a:t>
            </a:r>
            <a:r>
              <a:rPr lang="ru-RU" sz="2800" dirty="0">
                <a:latin typeface="Open Sans Light"/>
              </a:rPr>
              <a:t>, </a:t>
            </a:r>
            <a:r>
              <a:rPr lang="ru-RU" sz="2800" b="1" dirty="0" err="1">
                <a:latin typeface="Open Sans Light"/>
              </a:rPr>
              <a:t>Rittal</a:t>
            </a:r>
            <a:r>
              <a:rPr lang="en-US" sz="2800" b="1" dirty="0">
                <a:latin typeface="Open Sans Light"/>
              </a:rPr>
              <a:t>, DKC</a:t>
            </a:r>
            <a:r>
              <a:rPr lang="ru-RU" sz="2800" dirty="0">
                <a:latin typeface="Open Sans Light"/>
              </a:rPr>
              <a:t> и других.</a:t>
            </a:r>
          </a:p>
          <a:p>
            <a:pPr algn="just"/>
            <a:r>
              <a:rPr lang="ru-RU" sz="2800" dirty="0">
                <a:latin typeface="Open Sans Light"/>
              </a:rPr>
              <a:t>	Все оборудование устанавливается на DIN рейках, что облегчает работы по установке и замене комплектующих шкафа. Провода внутренней коммутации пусковой аппаратуры проложены в пластиковых перфорированных коробах, закрываемых крышками. С внешней стороны шкафа, на двери, монтируется оборудование управления и световой сигнализации, такие как переключатели режимов работы, </a:t>
            </a:r>
            <a:endParaRPr lang="en-US" sz="2800" dirty="0">
              <a:latin typeface="Open Sans Light"/>
            </a:endParaRPr>
          </a:p>
          <a:p>
            <a:pPr algn="just"/>
            <a:r>
              <a:rPr lang="ru-RU" sz="2800" dirty="0">
                <a:latin typeface="Open Sans Light"/>
              </a:rPr>
              <a:t>кнопки управления, лампы сигнализации, подачи напряжения на шкаф и включения оборудования в работу.</a:t>
            </a:r>
          </a:p>
          <a:p>
            <a:pPr algn="just"/>
            <a:endParaRPr lang="en-US" sz="2800" b="1" dirty="0">
              <a:latin typeface="Open Sans Light"/>
            </a:endParaRPr>
          </a:p>
          <a:p>
            <a:pPr algn="ctr"/>
            <a:r>
              <a:rPr lang="ru-RU" sz="2800" b="1" dirty="0">
                <a:latin typeface="Open Sans Light"/>
              </a:rPr>
              <a:t>Производство электрощитов и сборка щитового оборудования</a:t>
            </a:r>
            <a:endParaRPr lang="ru-RU" sz="2800" dirty="0">
              <a:latin typeface="Open Sans Light"/>
            </a:endParaRPr>
          </a:p>
          <a:p>
            <a:pPr algn="just"/>
            <a:r>
              <a:rPr lang="ru-RU" sz="2800" dirty="0">
                <a:latin typeface="Open Sans Light"/>
              </a:rPr>
              <a:t>При разработке и изготовлении щитов управления электродвигателями </a:t>
            </a:r>
            <a:endParaRPr lang="en-US" sz="2800" dirty="0">
              <a:latin typeface="Open Sans Light"/>
            </a:endParaRPr>
          </a:p>
          <a:p>
            <a:pPr algn="just"/>
            <a:r>
              <a:rPr lang="ru-RU" sz="2800" dirty="0">
                <a:latin typeface="Open Sans Light"/>
              </a:rPr>
              <a:t>возможна установка преобразователя частоты или устройства плавного пуска (УПП). </a:t>
            </a:r>
            <a:endParaRPr lang="en-US" sz="2800" dirty="0">
              <a:latin typeface="Open Sans Light"/>
            </a:endParaRPr>
          </a:p>
          <a:p>
            <a:pPr algn="just"/>
            <a:r>
              <a:rPr lang="ru-RU" sz="2800" dirty="0">
                <a:latin typeface="Open Sans Light"/>
              </a:rPr>
              <a:t>Преобразователь частоты увеличивает ресурс оборудования и снижает энергопотребление.</a:t>
            </a:r>
          </a:p>
          <a:p>
            <a:pPr algn="ctr"/>
            <a:endParaRPr lang="ru-RU" sz="2800" dirty="0">
              <a:latin typeface="Open Sans Light"/>
            </a:endParaRPr>
          </a:p>
          <a:p>
            <a:pPr algn="ctr"/>
            <a:r>
              <a:rPr lang="ru-RU" sz="2800" b="1" dirty="0">
                <a:latin typeface="Open Sans Light"/>
              </a:rPr>
              <a:t>Мы производим все типы щитового оборудования!!!</a:t>
            </a:r>
          </a:p>
          <a:p>
            <a:pPr algn="just"/>
            <a:r>
              <a:rPr lang="ru-RU" sz="3000" dirty="0">
                <a:latin typeface="Open Sans Light"/>
              </a:rPr>
              <a:t>ЩАУ, ЩО, ЩР, ШОА</a:t>
            </a:r>
          </a:p>
          <a:p>
            <a:r>
              <a:rPr lang="ru-RU" sz="3000" dirty="0">
                <a:latin typeface="Open Sans Light"/>
              </a:rPr>
              <a:t>ВРУ, ГРЩ, </a:t>
            </a:r>
            <a:r>
              <a:rPr lang="ru-RU" sz="3000" cap="all" dirty="0">
                <a:latin typeface="Open Sans Light"/>
              </a:rPr>
              <a:t>ЩС,</a:t>
            </a:r>
            <a:r>
              <a:rPr lang="en-US" sz="3000" cap="all" dirty="0">
                <a:latin typeface="Open Sans Light"/>
              </a:rPr>
              <a:t> </a:t>
            </a:r>
            <a:r>
              <a:rPr lang="ru-RU" sz="3000" cap="all" dirty="0">
                <a:latin typeface="Open Sans Light"/>
              </a:rPr>
              <a:t>АВР,</a:t>
            </a:r>
            <a:r>
              <a:rPr lang="en-US" sz="3000" cap="all" dirty="0">
                <a:latin typeface="Open Sans Light"/>
              </a:rPr>
              <a:t> </a:t>
            </a:r>
            <a:r>
              <a:rPr lang="ru-RU" sz="3000" cap="all" dirty="0">
                <a:latin typeface="Open Sans Light"/>
              </a:rPr>
              <a:t>ЯУ,</a:t>
            </a:r>
            <a:r>
              <a:rPr lang="en-US" sz="3000" cap="all" dirty="0">
                <a:latin typeface="Open Sans Light"/>
              </a:rPr>
              <a:t> </a:t>
            </a:r>
            <a:r>
              <a:rPr lang="ru-RU" sz="3000" cap="all" dirty="0">
                <a:latin typeface="Open Sans Light"/>
              </a:rPr>
              <a:t>ЩУ,</a:t>
            </a:r>
            <a:r>
              <a:rPr lang="en-US" sz="3000" cap="all" dirty="0">
                <a:latin typeface="Open Sans Light"/>
              </a:rPr>
              <a:t> </a:t>
            </a:r>
            <a:r>
              <a:rPr lang="ru-RU" sz="3000" cap="all" dirty="0">
                <a:latin typeface="Open Sans Light"/>
              </a:rPr>
              <a:t>ЩАП</a:t>
            </a:r>
            <a:endParaRPr lang="ru-RU" sz="3000" dirty="0">
              <a:latin typeface="Open Sans Ligh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CF5D58-4C1B-4B35-B3A3-7DB86DE97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092" y="1905000"/>
            <a:ext cx="7429500" cy="990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82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531" y="413803"/>
            <a:ext cx="20729099" cy="1133518"/>
          </a:xfrm>
        </p:spPr>
        <p:txBody>
          <a:bodyPr>
            <a:noAutofit/>
          </a:bodyPr>
          <a:lstStyle/>
          <a:p>
            <a:r>
              <a:rPr lang="ru-RU" dirty="0"/>
              <a:t>Наши партнеры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16770" y="2592691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363721" y="1478874"/>
            <a:ext cx="11659739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dirty="0"/>
              <a:t>Мы работаем со всеми</a:t>
            </a:r>
            <a:r>
              <a:rPr lang="en-US" sz="3100" dirty="0"/>
              <a:t>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6E606D-626E-45B6-92AA-2A8798406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62" y="4408346"/>
            <a:ext cx="5586095" cy="19656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9EF820-43DC-43B4-B26A-3208831AD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622" y="2956048"/>
            <a:ext cx="7305306" cy="24351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6F328EB-F846-4C97-AC73-2FA5E87D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531" y="1514294"/>
            <a:ext cx="4888432" cy="25664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6B2857-F839-4D56-A9CF-AA082656B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4216" y="1984567"/>
            <a:ext cx="4943921" cy="19429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88BBC5-84B8-42FD-95FE-A6B1CE355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47147" y="9566251"/>
            <a:ext cx="6153150" cy="20955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822735B-C9D0-47F2-B6A5-7B33789EC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69" y="7232940"/>
            <a:ext cx="5586096" cy="143927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C8BF086-B64E-4C6A-BCE5-9A9C327C44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76842" y="4173599"/>
            <a:ext cx="4809078" cy="20207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3AB3F6-8FB1-403C-A791-64C0EC2717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3002" y="9421536"/>
            <a:ext cx="7862430" cy="19656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754C9F-6782-4A17-BB12-E378C36570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02792" y="7769753"/>
            <a:ext cx="7051811" cy="13398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CD7294-2638-4B66-891B-A15FA2F2A4B2}"/>
              </a:ext>
            </a:extLst>
          </p:cNvPr>
          <p:cNvSpPr txBox="1"/>
          <p:nvPr/>
        </p:nvSpPr>
        <p:spPr>
          <a:xfrm>
            <a:off x="2268593" y="12237090"/>
            <a:ext cx="206229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>
                <a:solidFill>
                  <a:schemeClr val="bg2"/>
                </a:solidFill>
                <a:latin typeface="Open Sans"/>
              </a:rPr>
              <a:t>И многие другие известные Российские и зарубежные бренды…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1E1E61-0C75-4FBE-B913-2EEBD5812B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6425" y="5501227"/>
            <a:ext cx="6489700" cy="23836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4170E64-7902-44AB-B4DA-FFF8EF127C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9448" y="9667853"/>
            <a:ext cx="10821933" cy="1926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AB1C0EE-85FD-4030-9E93-A3994E5F23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58022" y="5133072"/>
            <a:ext cx="6239896" cy="31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641690" y="5897916"/>
            <a:ext cx="17131486" cy="2429796"/>
          </a:xfrm>
          <a:prstGeom prst="rect">
            <a:avLst/>
          </a:prstGeom>
        </p:spPr>
        <p:txBody>
          <a:bodyPr lIns="91425" tIns="45712" rIns="91425" bIns="45712"/>
          <a:lstStyle>
            <a:lvl1pPr algn="ctr" defTabSz="1087636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90000"/>
              </a:lnSpc>
              <a:tabLst>
                <a:tab pos="4983873" algn="l"/>
              </a:tabLst>
            </a:pPr>
            <a:r>
              <a:rPr lang="ru-RU" sz="8800" b="1" dirty="0">
                <a:solidFill>
                  <a:schemeClr val="bg1"/>
                </a:solidFill>
              </a:rPr>
              <a:t>Наши объекты</a:t>
            </a:r>
            <a:endParaRPr lang="en-US" sz="8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7100" dirty="0">
                <a:solidFill>
                  <a:schemeClr val="bg1"/>
                </a:solidFill>
                <a:latin typeface="Open Sans Light"/>
                <a:cs typeface="Open Sans Light"/>
              </a:rPr>
              <a:t>Представляем некоторые выполнение проекты</a:t>
            </a:r>
            <a:endParaRPr lang="en-US" sz="88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24844" y="942724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1" name="AutoShape 18"/>
          <p:cNvSpPr>
            <a:spLocks/>
          </p:cNvSpPr>
          <p:nvPr/>
        </p:nvSpPr>
        <p:spPr bwMode="auto">
          <a:xfrm>
            <a:off x="11549221" y="4662569"/>
            <a:ext cx="1263334" cy="11154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6EF2386-A887-FA40-B8D7-D67654273E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10340441" y="2921224"/>
            <a:ext cx="12569343" cy="2665923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sz="3200" u="sng" kern="0" dirty="0">
                <a:latin typeface="Open Sans"/>
                <a:cs typeface="Arial" pitchFamily="34" charset="0"/>
              </a:rPr>
              <a:t>Тип объекта:</a:t>
            </a:r>
            <a:r>
              <a:rPr lang="ru-RU" sz="3200" kern="0" dirty="0">
                <a:latin typeface="Open Sans"/>
                <a:cs typeface="Arial" pitchFamily="34" charset="0"/>
              </a:rPr>
              <a:t> Завод крупно- и мелко узловой сборки автомобилей марки </a:t>
            </a:r>
            <a:r>
              <a:rPr lang="en-US" sz="3200" kern="0" dirty="0">
                <a:latin typeface="Open Sans"/>
                <a:cs typeface="Arial" pitchFamily="34" charset="0"/>
              </a:rPr>
              <a:t>VW ,</a:t>
            </a:r>
            <a:r>
              <a:rPr lang="en-US" sz="3200" dirty="0">
                <a:latin typeface="Open Sans"/>
              </a:rPr>
              <a:t> </a:t>
            </a:r>
            <a:r>
              <a:rPr lang="en-US" sz="3200" kern="0" dirty="0">
                <a:latin typeface="Open Sans"/>
                <a:cs typeface="Arial" pitchFamily="34" charset="0"/>
              </a:rPr>
              <a:t>Skoda,</a:t>
            </a:r>
            <a:r>
              <a:rPr lang="ru-RU" sz="3200" kern="0" dirty="0">
                <a:latin typeface="Open Sans"/>
                <a:cs typeface="Arial" pitchFamily="34" charset="0"/>
              </a:rPr>
              <a:t> </a:t>
            </a:r>
            <a:r>
              <a:rPr lang="en-US" sz="3200" kern="0" dirty="0">
                <a:latin typeface="Open Sans"/>
                <a:cs typeface="Arial" pitchFamily="34" charset="0"/>
              </a:rPr>
              <a:t>Audi</a:t>
            </a:r>
            <a:r>
              <a:rPr lang="ru-RU" sz="3200" kern="0" dirty="0">
                <a:latin typeface="Open Sans"/>
                <a:cs typeface="Arial" pitchFamily="34" charset="0"/>
              </a:rPr>
              <a:t>, общая площадь </a:t>
            </a:r>
            <a:r>
              <a:rPr lang="en-US" sz="3200" kern="0" dirty="0">
                <a:latin typeface="Open Sans"/>
                <a:cs typeface="Arial" pitchFamily="34" charset="0"/>
              </a:rPr>
              <a:t> 230 </a:t>
            </a:r>
            <a:r>
              <a:rPr lang="ru-RU" sz="3200" kern="0" dirty="0">
                <a:latin typeface="Open Sans"/>
                <a:cs typeface="Arial" pitchFamily="34" charset="0"/>
              </a:rPr>
              <a:t>000 м2.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sz="3200" kern="0" dirty="0">
              <a:latin typeface="Open Sans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sz="3200" u="sng" kern="0" dirty="0">
                <a:latin typeface="Open Sans"/>
                <a:cs typeface="Arial" pitchFamily="34" charset="0"/>
              </a:rPr>
              <a:t>Год реализации:  </a:t>
            </a:r>
            <a:r>
              <a:rPr lang="ru-RU" sz="3200" kern="0" dirty="0">
                <a:latin typeface="Open Sans"/>
                <a:cs typeface="Arial" pitchFamily="34" charset="0"/>
              </a:rPr>
              <a:t>Реализован</a:t>
            </a:r>
            <a:r>
              <a:rPr lang="en-US" sz="3200" kern="0" dirty="0">
                <a:latin typeface="Open Sans"/>
                <a:cs typeface="Arial" pitchFamily="34" charset="0"/>
              </a:rPr>
              <a:t> (2013-</a:t>
            </a:r>
            <a:r>
              <a:rPr lang="ru-RU" sz="3200" kern="0" dirty="0">
                <a:latin typeface="Open Sans"/>
                <a:cs typeface="Arial" pitchFamily="34" charset="0"/>
              </a:rPr>
              <a:t>2016</a:t>
            </a:r>
            <a:r>
              <a:rPr lang="en-US" sz="3200" kern="0" dirty="0">
                <a:latin typeface="Open Sans"/>
                <a:cs typeface="Arial" pitchFamily="34" charset="0"/>
              </a:rPr>
              <a:t>)</a:t>
            </a:r>
            <a:endParaRPr lang="ru-RU" sz="3200" kern="0" dirty="0">
              <a:latin typeface="Open Sans"/>
              <a:cs typeface="Arial" pitchFamily="34" charset="0"/>
            </a:endParaRP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ru-RU" dirty="0"/>
              <a:t>Завод </a:t>
            </a:r>
            <a:r>
              <a:rPr lang="en-US" dirty="0"/>
              <a:t>Volkswagen</a:t>
            </a:r>
            <a:r>
              <a:rPr lang="ru-RU" dirty="0"/>
              <a:t>, </a:t>
            </a:r>
            <a:r>
              <a:rPr lang="ru-RU" dirty="0" err="1"/>
              <a:t>г.Калуга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416770" y="2448386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dirty="0"/>
              <a:t>Заказчик ООО «Фольксваген </a:t>
            </a:r>
            <a:r>
              <a:rPr lang="ru-RU" sz="3100" dirty="0" err="1"/>
              <a:t>Груп</a:t>
            </a:r>
            <a:r>
              <a:rPr lang="ru-RU" sz="3100" dirty="0"/>
              <a:t> Рус»</a:t>
            </a:r>
            <a:endParaRPr lang="en-US" sz="31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827934-DD5A-4225-BDA2-2E2765B84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49" y="2576400"/>
            <a:ext cx="9771992" cy="6514661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212D807-A9D5-44FD-8AF7-BEA8989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10459"/>
            <a:ext cx="3749221" cy="158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683A77B-C6F2-47F6-8452-07DADCC1EB11}"/>
              </a:ext>
            </a:extLst>
          </p:cNvPr>
          <p:cNvSpPr txBox="1"/>
          <p:nvPr/>
        </p:nvSpPr>
        <p:spPr>
          <a:xfrm>
            <a:off x="11416770" y="5972664"/>
            <a:ext cx="133022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/>
              </a:rPr>
              <a:t>Перечень установленного оборудования и реализованных решений</a:t>
            </a:r>
            <a:r>
              <a:rPr lang="en-US" sz="3200" b="1" dirty="0">
                <a:latin typeface="Open Sans"/>
              </a:rPr>
              <a:t> Siemens</a:t>
            </a:r>
            <a:r>
              <a:rPr lang="ru-RU" sz="3200" b="1" dirty="0">
                <a:latin typeface="Open Sans"/>
              </a:rPr>
              <a:t>:</a:t>
            </a:r>
            <a:endParaRPr lang="en-US" sz="3200" b="1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30 Контроллеров </a:t>
            </a:r>
            <a:r>
              <a:rPr lang="en-US" sz="3200" dirty="0" err="1">
                <a:latin typeface="Open Sans"/>
              </a:rPr>
              <a:t>Desigo</a:t>
            </a:r>
            <a:r>
              <a:rPr lang="en-US" sz="3200" dirty="0">
                <a:latin typeface="Open Sans"/>
              </a:rPr>
              <a:t> PX</a:t>
            </a:r>
            <a:r>
              <a:rPr lang="ru-RU" sz="3200" dirty="0">
                <a:latin typeface="Open Sans"/>
              </a:rPr>
              <a:t>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436 датчиков </a:t>
            </a:r>
            <a:r>
              <a:rPr lang="en-US" sz="3200" dirty="0" err="1">
                <a:latin typeface="Open Sans"/>
              </a:rPr>
              <a:t>Symaro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199 </a:t>
            </a:r>
            <a:r>
              <a:rPr lang="ru-RU" sz="3200" dirty="0">
                <a:latin typeface="Open Sans"/>
              </a:rPr>
              <a:t>приводов воздушных заслонок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13 частотных преобразователей </a:t>
            </a:r>
            <a:r>
              <a:rPr lang="en-US" sz="3200" dirty="0">
                <a:latin typeface="Open Sans"/>
              </a:rPr>
              <a:t>SED2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34 регулирующих клапанов </a:t>
            </a:r>
            <a:r>
              <a:rPr lang="en-US" sz="3200" dirty="0" err="1">
                <a:latin typeface="Open Sans"/>
              </a:rPr>
              <a:t>Acvatix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4 Контроллера </a:t>
            </a:r>
            <a:r>
              <a:rPr lang="en-US" sz="3200" dirty="0" err="1">
                <a:latin typeface="Open Sans"/>
              </a:rPr>
              <a:t>Desigo</a:t>
            </a:r>
            <a:r>
              <a:rPr lang="en-US" sz="3200" dirty="0">
                <a:latin typeface="Open Sans"/>
              </a:rPr>
              <a:t> RXC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3500</a:t>
            </a:r>
            <a:r>
              <a:rPr lang="en-US" sz="3200" dirty="0">
                <a:latin typeface="Open Sans"/>
              </a:rPr>
              <a:t> </a:t>
            </a:r>
            <a:r>
              <a:rPr lang="ru-RU" sz="3200" dirty="0">
                <a:latin typeface="Open Sans"/>
              </a:rPr>
              <a:t>Точек диспетчеризации </a:t>
            </a:r>
            <a:r>
              <a:rPr lang="en-US" sz="3200" dirty="0" err="1">
                <a:latin typeface="Open Sans"/>
              </a:rPr>
              <a:t>Desigo</a:t>
            </a:r>
            <a:r>
              <a:rPr lang="en-US" sz="3200" dirty="0">
                <a:latin typeface="Open Sans"/>
              </a:rPr>
              <a:t> Insight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/>
              </a:rPr>
              <a:t>2 </a:t>
            </a:r>
            <a:r>
              <a:rPr lang="ru-RU" sz="3200" dirty="0">
                <a:latin typeface="Open Sans"/>
              </a:rPr>
              <a:t>рабочих места, Терминальный сервер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062149-1739-4CDD-A7FC-073071F8507A}"/>
              </a:ext>
            </a:extLst>
          </p:cNvPr>
          <p:cNvSpPr txBox="1"/>
          <p:nvPr/>
        </p:nvSpPr>
        <p:spPr>
          <a:xfrm>
            <a:off x="1829038" y="9574435"/>
            <a:ext cx="7980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Open Sans"/>
              </a:rPr>
              <a:t>Сейчас завод находится на нашем </a:t>
            </a:r>
            <a:endParaRPr lang="en-US" sz="3200" dirty="0">
              <a:latin typeface="Open Sans"/>
            </a:endParaRPr>
          </a:p>
          <a:p>
            <a:r>
              <a:rPr lang="ru-RU" sz="3200" dirty="0">
                <a:latin typeface="Open Sans"/>
              </a:rPr>
              <a:t>техническом обслуживании, </a:t>
            </a:r>
          </a:p>
          <a:p>
            <a:r>
              <a:rPr lang="ru-RU" sz="3200" dirty="0">
                <a:latin typeface="Open Sans"/>
              </a:rPr>
              <a:t>так же ведутся постоянные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22680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091487-A73E-46E7-B710-DAB6BCBF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8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AC306D-E03A-481F-9D93-02C9EC61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44" y="2190264"/>
            <a:ext cx="23373085" cy="9335472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E9B0F772-A766-48AE-BB6A-2E83A40E67CD}"/>
              </a:ext>
            </a:extLst>
          </p:cNvPr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ru-RU" dirty="0"/>
              <a:t>Структурная схема объекта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6EF2386-A887-FA40-B8D7-D67654273E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10589518" y="3960490"/>
            <a:ext cx="12569343" cy="1582549"/>
          </a:xfrm>
          <a:prstGeom prst="rect">
            <a:avLst/>
          </a:prstGeom>
        </p:spPr>
        <p:txBody>
          <a:bodyPr vert="horz" wrap="square" lIns="243852" tIns="0" rIns="243852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sz="3200" u="sng" kern="0" dirty="0">
                <a:latin typeface="Open Sans"/>
                <a:cs typeface="Arial" pitchFamily="34" charset="0"/>
              </a:rPr>
              <a:t>Тип объекта:</a:t>
            </a:r>
            <a:r>
              <a:rPr lang="ru-RU" sz="3200" kern="0" dirty="0">
                <a:latin typeface="Open Sans"/>
                <a:cs typeface="Arial" pitchFamily="34" charset="0"/>
              </a:rPr>
              <a:t> </a:t>
            </a:r>
            <a:r>
              <a:rPr lang="ru-RU" sz="3200" kern="0" dirty="0" err="1">
                <a:latin typeface="Open Sans"/>
                <a:cs typeface="Arial" pitchFamily="34" charset="0"/>
              </a:rPr>
              <a:t>Бизнесцентр</a:t>
            </a:r>
            <a:r>
              <a:rPr lang="ru-RU" sz="3200" kern="0" dirty="0">
                <a:latin typeface="Open Sans"/>
                <a:cs typeface="Arial" pitchFamily="34" charset="0"/>
              </a:rPr>
              <a:t> - 2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sz="3200" kern="0" dirty="0">
              <a:latin typeface="Open Sans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sz="3200" u="sng" kern="0" dirty="0">
                <a:latin typeface="Open Sans"/>
                <a:cs typeface="Arial" pitchFamily="34" charset="0"/>
              </a:rPr>
              <a:t>Год реализации:  </a:t>
            </a:r>
            <a:r>
              <a:rPr lang="ru-RU" sz="3200" kern="0" dirty="0">
                <a:latin typeface="Open Sans"/>
                <a:cs typeface="Arial" pitchFamily="34" charset="0"/>
              </a:rPr>
              <a:t>Реализован</a:t>
            </a:r>
            <a:r>
              <a:rPr lang="en-US" sz="3200" kern="0" dirty="0">
                <a:latin typeface="Open Sans"/>
                <a:cs typeface="Arial" pitchFamily="34" charset="0"/>
              </a:rPr>
              <a:t> (</a:t>
            </a:r>
            <a:r>
              <a:rPr lang="ru-RU" sz="3200" kern="0" dirty="0">
                <a:latin typeface="Open Sans"/>
                <a:cs typeface="Arial" pitchFamily="34" charset="0"/>
              </a:rPr>
              <a:t>2010</a:t>
            </a:r>
            <a:r>
              <a:rPr lang="en-US" sz="3200" kern="0" dirty="0">
                <a:latin typeface="Open Sans"/>
                <a:cs typeface="Arial" pitchFamily="34" charset="0"/>
              </a:rPr>
              <a:t>)</a:t>
            </a:r>
            <a:endParaRPr lang="ru-RU" sz="3200" kern="0" dirty="0">
              <a:latin typeface="Open Sans"/>
              <a:cs typeface="Arial" pitchFamily="34" charset="0"/>
            </a:endParaRP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>
            <a:off x="1829038" y="567771"/>
            <a:ext cx="20729099" cy="1133518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ru-RU" dirty="0"/>
              <a:t>Общая диспетчеризация </a:t>
            </a:r>
          </a:p>
          <a:p>
            <a:r>
              <a:rPr lang="ru-RU" dirty="0"/>
              <a:t>административных зданий, </a:t>
            </a:r>
            <a:r>
              <a:rPr lang="ru-RU" dirty="0" err="1"/>
              <a:t>г.Сургут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416770" y="2538031"/>
            <a:ext cx="1553645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865621" y="2661046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dirty="0"/>
              <a:t>Заказчик ПАО «Сургутнефтегаз»</a:t>
            </a:r>
            <a:endParaRPr lang="en-US" sz="3100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212D807-A9D5-44FD-8AF7-BEA8989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10459"/>
            <a:ext cx="3749221" cy="158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683A77B-C6F2-47F6-8452-07DADCC1EB11}"/>
              </a:ext>
            </a:extLst>
          </p:cNvPr>
          <p:cNvSpPr txBox="1"/>
          <p:nvPr/>
        </p:nvSpPr>
        <p:spPr>
          <a:xfrm>
            <a:off x="778768" y="3960490"/>
            <a:ext cx="13302228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Open Sans"/>
              </a:rPr>
              <a:t>Перечень объектов подлежавших </a:t>
            </a:r>
            <a:r>
              <a:rPr lang="ru-RU" sz="3200" b="1" dirty="0" err="1">
                <a:latin typeface="Open Sans"/>
              </a:rPr>
              <a:t>диспетризации</a:t>
            </a:r>
            <a:r>
              <a:rPr lang="ru-RU" sz="3200" b="1" dirty="0">
                <a:latin typeface="Open Sans"/>
              </a:rPr>
              <a:t>:</a:t>
            </a:r>
            <a:endParaRPr lang="en-US" sz="3200" b="1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Здание </a:t>
            </a:r>
            <a:r>
              <a:rPr lang="ru-RU" sz="3200" dirty="0" err="1">
                <a:latin typeface="Open Sans"/>
              </a:rPr>
              <a:t>Бизнесцентра</a:t>
            </a:r>
            <a:r>
              <a:rPr lang="ru-RU" sz="3200" dirty="0">
                <a:latin typeface="Open Sans"/>
              </a:rPr>
              <a:t> –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Здание </a:t>
            </a:r>
            <a:r>
              <a:rPr lang="ru-RU" sz="3200" dirty="0" err="1">
                <a:latin typeface="Open Sans"/>
              </a:rPr>
              <a:t>Бизнесцентра</a:t>
            </a:r>
            <a:r>
              <a:rPr lang="ru-RU" sz="3200" dirty="0">
                <a:latin typeface="Open Sans"/>
              </a:rPr>
              <a:t> - 2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Аэропорт – </a:t>
            </a:r>
            <a:r>
              <a:rPr lang="en-US" sz="3200" dirty="0">
                <a:latin typeface="Open Sans"/>
              </a:rPr>
              <a:t>VIP </a:t>
            </a:r>
            <a:r>
              <a:rPr lang="ru-RU" sz="3200" dirty="0">
                <a:latin typeface="Open Sans"/>
              </a:rPr>
              <a:t>зона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Типография РИЦ «</a:t>
            </a:r>
            <a:r>
              <a:rPr lang="ru-RU" sz="3200" dirty="0" err="1">
                <a:latin typeface="Open Sans"/>
              </a:rPr>
              <a:t>НефтьПриобье</a:t>
            </a:r>
            <a:r>
              <a:rPr lang="ru-RU" sz="3200" dirty="0">
                <a:latin typeface="Open Sans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Гостиница «Северная»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Здание </a:t>
            </a:r>
            <a:r>
              <a:rPr lang="ru-RU" sz="3200" dirty="0" err="1">
                <a:latin typeface="Open Sans"/>
              </a:rPr>
              <a:t>АСУнефть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Здание СРС-1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Дворец искусств «</a:t>
            </a:r>
            <a:r>
              <a:rPr lang="ru-RU" sz="3200" dirty="0" err="1">
                <a:latin typeface="Open Sans"/>
              </a:rPr>
              <a:t>Нефтянник</a:t>
            </a:r>
            <a:r>
              <a:rPr lang="ru-RU" sz="3200" dirty="0">
                <a:latin typeface="Open Sans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Здание </a:t>
            </a:r>
            <a:r>
              <a:rPr lang="ru-RU" sz="3200" dirty="0" err="1">
                <a:latin typeface="Open Sans"/>
              </a:rPr>
              <a:t>НИПИнефть</a:t>
            </a:r>
            <a:endParaRPr lang="ru-RU" sz="3200" dirty="0"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Здание </a:t>
            </a:r>
            <a:r>
              <a:rPr lang="ru-RU" sz="3200" dirty="0" err="1">
                <a:latin typeface="Open Sans"/>
              </a:rPr>
              <a:t>НИПИнефть</a:t>
            </a:r>
            <a:r>
              <a:rPr lang="ru-RU" sz="3200" dirty="0">
                <a:latin typeface="Open Sans"/>
              </a:rPr>
              <a:t>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Здание СМТ-1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Здание УСИТ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НГДУ «</a:t>
            </a:r>
            <a:r>
              <a:rPr lang="ru-RU" sz="3200" dirty="0" err="1">
                <a:latin typeface="Open Sans"/>
              </a:rPr>
              <a:t>ФедоровскНефть</a:t>
            </a:r>
            <a:r>
              <a:rPr lang="ru-RU" sz="3200" dirty="0">
                <a:latin typeface="Open Sans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НГДУ «</a:t>
            </a:r>
            <a:r>
              <a:rPr lang="ru-RU" sz="3200" dirty="0" err="1">
                <a:latin typeface="Open Sans"/>
              </a:rPr>
              <a:t>БыстринскНефть</a:t>
            </a:r>
            <a:r>
              <a:rPr lang="ru-RU" sz="3200" dirty="0">
                <a:latin typeface="Open Sans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Open Sans"/>
              </a:rPr>
              <a:t>НГДУ «</a:t>
            </a:r>
            <a:r>
              <a:rPr lang="ru-RU" sz="3200" dirty="0" err="1">
                <a:latin typeface="Open Sans"/>
              </a:rPr>
              <a:t>ЛянторНефть</a:t>
            </a:r>
            <a:r>
              <a:rPr lang="ru-RU" sz="3200" dirty="0">
                <a:latin typeface="Open Sans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CCF59C-3625-4E87-9C27-B84A4DB7B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587" y="6858000"/>
            <a:ext cx="88582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theme/theme1.xml><?xml version="1.0" encoding="utf-8"?>
<a:theme xmlns:a="http://schemas.openxmlformats.org/drawingml/2006/main" name="Master">
  <a:themeElements>
    <a:clrScheme name="Benchmark v1">
      <a:dk1>
        <a:sysClr val="windowText" lastClr="000000"/>
      </a:dk1>
      <a:lt1>
        <a:sysClr val="window" lastClr="FFFFFF"/>
      </a:lt1>
      <a:dk2>
        <a:srgbClr val="797979"/>
      </a:dk2>
      <a:lt2>
        <a:srgbClr val="4D6F96"/>
      </a:lt2>
      <a:accent1>
        <a:srgbClr val="8AB147"/>
      </a:accent1>
      <a:accent2>
        <a:srgbClr val="216BA9"/>
      </a:accent2>
      <a:accent3>
        <a:srgbClr val="212F3F"/>
      </a:accent3>
      <a:accent4>
        <a:srgbClr val="4D6F96"/>
      </a:accent4>
      <a:accent5>
        <a:srgbClr val="22C199"/>
      </a:accent5>
      <a:accent6>
        <a:srgbClr val="B1B1B1"/>
      </a:accent6>
      <a:hlink>
        <a:srgbClr val="216BA9"/>
      </a:hlink>
      <a:folHlink>
        <a:srgbClr val="22C1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1782</Words>
  <Application>Microsoft Office PowerPoint</Application>
  <PresentationFormat>Произвольный</PresentationFormat>
  <Paragraphs>295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</vt:lpstr>
      <vt:lpstr>Open Sans</vt:lpstr>
      <vt:lpstr>Open Sans Light</vt:lpstr>
      <vt:lpstr>Master</vt:lpstr>
      <vt:lpstr>ООО «САЭ»</vt:lpstr>
      <vt:lpstr>О нашей компании</vt:lpstr>
      <vt:lpstr>Презентация PowerPoint</vt:lpstr>
      <vt:lpstr>Производственный цех</vt:lpstr>
      <vt:lpstr>Наши партнеры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объектов</vt:lpstr>
      <vt:lpstr>Список объектов</vt:lpstr>
      <vt:lpstr>Презентация PowerPoint</vt:lpstr>
    </vt:vector>
  </TitlesOfParts>
  <Company>Louis Twelve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Алексей Ш.</cp:lastModifiedBy>
  <cp:revision>651</cp:revision>
  <dcterms:created xsi:type="dcterms:W3CDTF">2014-12-02T17:36:54Z</dcterms:created>
  <dcterms:modified xsi:type="dcterms:W3CDTF">2023-02-26T08:25:09Z</dcterms:modified>
</cp:coreProperties>
</file>